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6" r:id="rId1"/>
  </p:sldMasterIdLst>
  <p:notesMasterIdLst>
    <p:notesMasterId r:id="rId71"/>
  </p:notesMasterIdLst>
  <p:sldIdLst>
    <p:sldId id="256" r:id="rId2"/>
    <p:sldId id="392" r:id="rId3"/>
    <p:sldId id="393" r:id="rId4"/>
    <p:sldId id="394" r:id="rId5"/>
    <p:sldId id="395" r:id="rId6"/>
    <p:sldId id="397" r:id="rId7"/>
    <p:sldId id="396" r:id="rId8"/>
    <p:sldId id="370" r:id="rId9"/>
    <p:sldId id="365" r:id="rId10"/>
    <p:sldId id="371" r:id="rId11"/>
    <p:sldId id="372" r:id="rId12"/>
    <p:sldId id="373" r:id="rId13"/>
    <p:sldId id="374" r:id="rId14"/>
    <p:sldId id="279" r:id="rId15"/>
    <p:sldId id="364" r:id="rId16"/>
    <p:sldId id="280" r:id="rId17"/>
    <p:sldId id="376" r:id="rId18"/>
    <p:sldId id="281" r:id="rId19"/>
    <p:sldId id="336" r:id="rId20"/>
    <p:sldId id="282" r:id="rId21"/>
    <p:sldId id="283" r:id="rId22"/>
    <p:sldId id="284" r:id="rId23"/>
    <p:sldId id="285" r:id="rId24"/>
    <p:sldId id="286" r:id="rId25"/>
    <p:sldId id="298" r:id="rId26"/>
    <p:sldId id="287" r:id="rId27"/>
    <p:sldId id="288" r:id="rId28"/>
    <p:sldId id="289" r:id="rId29"/>
    <p:sldId id="290" r:id="rId30"/>
    <p:sldId id="292" r:id="rId31"/>
    <p:sldId id="293" r:id="rId32"/>
    <p:sldId id="294" r:id="rId33"/>
    <p:sldId id="295" r:id="rId34"/>
    <p:sldId id="296" r:id="rId35"/>
    <p:sldId id="359" r:id="rId36"/>
    <p:sldId id="360" r:id="rId37"/>
    <p:sldId id="361" r:id="rId38"/>
    <p:sldId id="377" r:id="rId39"/>
    <p:sldId id="389" r:id="rId40"/>
    <p:sldId id="390" r:id="rId41"/>
    <p:sldId id="391" r:id="rId42"/>
    <p:sldId id="325" r:id="rId43"/>
    <p:sldId id="331" r:id="rId44"/>
    <p:sldId id="354" r:id="rId45"/>
    <p:sldId id="326" r:id="rId46"/>
    <p:sldId id="327" r:id="rId47"/>
    <p:sldId id="337" r:id="rId48"/>
    <p:sldId id="342" r:id="rId49"/>
    <p:sldId id="343" r:id="rId50"/>
    <p:sldId id="379" r:id="rId51"/>
    <p:sldId id="356" r:id="rId52"/>
    <p:sldId id="380" r:id="rId53"/>
    <p:sldId id="381" r:id="rId54"/>
    <p:sldId id="357" r:id="rId55"/>
    <p:sldId id="358" r:id="rId56"/>
    <p:sldId id="304" r:id="rId57"/>
    <p:sldId id="306" r:id="rId58"/>
    <p:sldId id="317" r:id="rId59"/>
    <p:sldId id="309" r:id="rId60"/>
    <p:sldId id="329" r:id="rId61"/>
    <p:sldId id="382" r:id="rId62"/>
    <p:sldId id="330" r:id="rId63"/>
    <p:sldId id="383" r:id="rId64"/>
    <p:sldId id="384" r:id="rId65"/>
    <p:sldId id="385" r:id="rId66"/>
    <p:sldId id="386" r:id="rId67"/>
    <p:sldId id="388" r:id="rId68"/>
    <p:sldId id="387" r:id="rId69"/>
    <p:sldId id="32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3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14" autoAdjust="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Raw change</c:v>
                </c:pt>
                <c:pt idx="1">
                  <c:v>ENO adjusted change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1.24</c:v>
                </c:pt>
                <c:pt idx="1">
                  <c:v>0.91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15E-42E5-9B55-5CFE21DFFC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7170176"/>
        <c:axId val="32985472"/>
      </c:barChart>
      <c:catAx>
        <c:axId val="371701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32985472"/>
        <c:crosses val="autoZero"/>
        <c:auto val="1"/>
        <c:lblAlgn val="ctr"/>
        <c:lblOffset val="100"/>
        <c:noMultiLvlLbl val="0"/>
      </c:catAx>
      <c:valAx>
        <c:axId val="32985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3717017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4A48BB-EC14-4333-A622-4D59BB187913}" type="doc">
      <dgm:prSet loTypeId="urn:microsoft.com/office/officeart/2005/8/layout/pyramid1" loCatId="pyramid" qsTypeId="urn:microsoft.com/office/officeart/2005/8/quickstyle/simple1" qsCatId="simple" csTypeId="urn:microsoft.com/office/officeart/2005/8/colors/accent6_1" csCatId="accent6" phldr="1"/>
      <dgm:spPr/>
    </dgm:pt>
    <dgm:pt modelId="{F1F37C58-906D-495C-9FCC-C410BBD4BA71}">
      <dgm:prSet phldrT="[Text]" custT="1"/>
      <dgm:spPr/>
      <dgm:t>
        <a:bodyPr/>
        <a:lstStyle/>
        <a:p>
          <a:r>
            <a:rPr lang="en-GB" sz="2400" dirty="0"/>
            <a:t/>
          </a:r>
          <a:br>
            <a:rPr lang="en-GB" sz="2400" dirty="0"/>
          </a:br>
          <a:r>
            <a:rPr lang="en-GB" sz="2400" dirty="0"/>
            <a:t>Meta-</a:t>
          </a:r>
          <a:br>
            <a:rPr lang="en-GB" sz="2400" dirty="0"/>
          </a:br>
          <a:r>
            <a:rPr lang="en-GB" sz="2400" dirty="0"/>
            <a:t>analysis</a:t>
          </a:r>
        </a:p>
      </dgm:t>
    </dgm:pt>
    <dgm:pt modelId="{0E3E6F79-4C49-4C09-8746-956CBBD3DC9F}" type="parTrans" cxnId="{8E6DFFD2-1836-4A30-AA28-974EC0436198}">
      <dgm:prSet/>
      <dgm:spPr/>
      <dgm:t>
        <a:bodyPr/>
        <a:lstStyle/>
        <a:p>
          <a:endParaRPr lang="en-GB"/>
        </a:p>
      </dgm:t>
    </dgm:pt>
    <dgm:pt modelId="{0CDB3229-D195-42F2-A655-CA77AA147DC8}" type="sibTrans" cxnId="{8E6DFFD2-1836-4A30-AA28-974EC0436198}">
      <dgm:prSet/>
      <dgm:spPr/>
      <dgm:t>
        <a:bodyPr/>
        <a:lstStyle/>
        <a:p>
          <a:endParaRPr lang="en-GB"/>
        </a:p>
      </dgm:t>
    </dgm:pt>
    <dgm:pt modelId="{0EE1A8BB-42D4-4D30-883C-2EE14AE2FF91}">
      <dgm:prSet phldrT="[Text]" custT="1"/>
      <dgm:spPr/>
      <dgm:t>
        <a:bodyPr/>
        <a:lstStyle/>
        <a:p>
          <a:r>
            <a:rPr lang="en-GB" sz="2800" dirty="0"/>
            <a:t>Pre-post outcome</a:t>
          </a:r>
        </a:p>
      </dgm:t>
    </dgm:pt>
    <dgm:pt modelId="{F4338A37-91A2-497F-8F7D-2BDAC2644F4E}" type="parTrans" cxnId="{6D43F8FE-E046-4601-91B6-36BE17F5677A}">
      <dgm:prSet/>
      <dgm:spPr/>
      <dgm:t>
        <a:bodyPr/>
        <a:lstStyle/>
        <a:p>
          <a:endParaRPr lang="en-GB"/>
        </a:p>
      </dgm:t>
    </dgm:pt>
    <dgm:pt modelId="{3444E482-F3CF-4116-8892-F3BBB4BE7FB2}" type="sibTrans" cxnId="{6D43F8FE-E046-4601-91B6-36BE17F5677A}">
      <dgm:prSet/>
      <dgm:spPr/>
      <dgm:t>
        <a:bodyPr/>
        <a:lstStyle/>
        <a:p>
          <a:endParaRPr lang="en-GB"/>
        </a:p>
      </dgm:t>
    </dgm:pt>
    <dgm:pt modelId="{4ADF0E1D-0AF2-4F5A-8437-9CC56A411ACE}">
      <dgm:prSet phldrT="[Text]" custT="1"/>
      <dgm:spPr/>
      <dgm:t>
        <a:bodyPr/>
        <a:lstStyle/>
        <a:p>
          <a:r>
            <a:rPr lang="en-GB" sz="2800" dirty="0"/>
            <a:t>Expert opinion</a:t>
          </a:r>
        </a:p>
      </dgm:t>
    </dgm:pt>
    <dgm:pt modelId="{9DEE236D-6858-4C55-94B6-A1E09E746574}" type="parTrans" cxnId="{C9828568-196D-4EEA-966D-BB4CBE77E041}">
      <dgm:prSet/>
      <dgm:spPr/>
      <dgm:t>
        <a:bodyPr/>
        <a:lstStyle/>
        <a:p>
          <a:endParaRPr lang="en-GB"/>
        </a:p>
      </dgm:t>
    </dgm:pt>
    <dgm:pt modelId="{8352D08E-D8EA-44A0-B29E-DE611F2BAD93}" type="sibTrans" cxnId="{C9828568-196D-4EEA-966D-BB4CBE77E041}">
      <dgm:prSet/>
      <dgm:spPr/>
      <dgm:t>
        <a:bodyPr/>
        <a:lstStyle/>
        <a:p>
          <a:endParaRPr lang="en-GB"/>
        </a:p>
      </dgm:t>
    </dgm:pt>
    <dgm:pt modelId="{275C6070-881C-4C26-BDBB-D2A784F0C433}">
      <dgm:prSet phldrT="[Text]" custT="1"/>
      <dgm:spPr/>
      <dgm:t>
        <a:bodyPr/>
        <a:lstStyle/>
        <a:p>
          <a:r>
            <a:rPr lang="en-GB" sz="2800" dirty="0"/>
            <a:t>RCT</a:t>
          </a:r>
        </a:p>
      </dgm:t>
    </dgm:pt>
    <dgm:pt modelId="{E68E22A1-1124-4DC8-9D45-269F209F4C32}" type="parTrans" cxnId="{390104F5-B592-4438-946E-0E5C625F5A2B}">
      <dgm:prSet/>
      <dgm:spPr/>
      <dgm:t>
        <a:bodyPr/>
        <a:lstStyle/>
        <a:p>
          <a:endParaRPr lang="en-GB"/>
        </a:p>
      </dgm:t>
    </dgm:pt>
    <dgm:pt modelId="{FB490296-CF83-4760-85A7-2B6150BDB66F}" type="sibTrans" cxnId="{390104F5-B592-4438-946E-0E5C625F5A2B}">
      <dgm:prSet/>
      <dgm:spPr/>
      <dgm:t>
        <a:bodyPr/>
        <a:lstStyle/>
        <a:p>
          <a:endParaRPr lang="en-GB"/>
        </a:p>
      </dgm:t>
    </dgm:pt>
    <dgm:pt modelId="{E858BD93-E609-42D3-B554-81F8A075098B}">
      <dgm:prSet phldrT="[Text]" custT="1"/>
      <dgm:spPr/>
      <dgm:t>
        <a:bodyPr/>
        <a:lstStyle/>
        <a:p>
          <a:r>
            <a:rPr lang="en-GB" sz="2800" dirty="0"/>
            <a:t>Quasi-experimental</a:t>
          </a:r>
        </a:p>
      </dgm:t>
    </dgm:pt>
    <dgm:pt modelId="{E49ED53D-7660-48B7-8B44-882F9C400F2E}" type="parTrans" cxnId="{6309130F-B0D9-4504-9C62-96AA81A47480}">
      <dgm:prSet/>
      <dgm:spPr/>
      <dgm:t>
        <a:bodyPr/>
        <a:lstStyle/>
        <a:p>
          <a:endParaRPr lang="en-GB"/>
        </a:p>
      </dgm:t>
    </dgm:pt>
    <dgm:pt modelId="{FB148DD9-26D8-433D-A334-938DDA76579D}" type="sibTrans" cxnId="{6309130F-B0D9-4504-9C62-96AA81A47480}">
      <dgm:prSet/>
      <dgm:spPr/>
      <dgm:t>
        <a:bodyPr/>
        <a:lstStyle/>
        <a:p>
          <a:endParaRPr lang="en-GB"/>
        </a:p>
      </dgm:t>
    </dgm:pt>
    <dgm:pt modelId="{F6916F3F-3855-4742-A817-7B627A31A5DD}" type="pres">
      <dgm:prSet presAssocID="{D24A48BB-EC14-4333-A622-4D59BB187913}" presName="Name0" presStyleCnt="0">
        <dgm:presLayoutVars>
          <dgm:dir/>
          <dgm:animLvl val="lvl"/>
          <dgm:resizeHandles val="exact"/>
        </dgm:presLayoutVars>
      </dgm:prSet>
      <dgm:spPr/>
    </dgm:pt>
    <dgm:pt modelId="{791CA05B-D9CD-4492-B7CE-42C04356FDB2}" type="pres">
      <dgm:prSet presAssocID="{F1F37C58-906D-495C-9FCC-C410BBD4BA71}" presName="Name8" presStyleCnt="0"/>
      <dgm:spPr/>
    </dgm:pt>
    <dgm:pt modelId="{A0D825E4-E94D-4616-B07C-BCE0C22C75A5}" type="pres">
      <dgm:prSet presAssocID="{F1F37C58-906D-495C-9FCC-C410BBD4BA71}" presName="level" presStyleLbl="node1" presStyleIdx="0" presStyleCnt="5" custScaleY="615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2EF8-1B3B-4B3D-A838-F7DD2B0B3FA9}" type="pres">
      <dgm:prSet presAssocID="{F1F37C58-906D-495C-9FCC-C410BBD4BA7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BCB5F-9602-4761-8913-CE1821836223}" type="pres">
      <dgm:prSet presAssocID="{275C6070-881C-4C26-BDBB-D2A784F0C433}" presName="Name8" presStyleCnt="0"/>
      <dgm:spPr/>
    </dgm:pt>
    <dgm:pt modelId="{61828818-5D8D-4568-8F8D-5ED74686C2E4}" type="pres">
      <dgm:prSet presAssocID="{275C6070-881C-4C26-BDBB-D2A784F0C433}" presName="level" presStyleLbl="node1" presStyleIdx="1" presStyleCnt="5" custScaleY="4073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910D34-C58C-4EF2-9D29-A7E2AC60A1B8}" type="pres">
      <dgm:prSet presAssocID="{275C6070-881C-4C26-BDBB-D2A784F0C43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80EF44-EC0C-4C8C-BAE9-092A09CC5BAC}" type="pres">
      <dgm:prSet presAssocID="{E858BD93-E609-42D3-B554-81F8A075098B}" presName="Name8" presStyleCnt="0"/>
      <dgm:spPr/>
    </dgm:pt>
    <dgm:pt modelId="{E9B0CCA6-AA31-411F-BE9A-901E9721A6FD}" type="pres">
      <dgm:prSet presAssocID="{E858BD93-E609-42D3-B554-81F8A075098B}" presName="level" presStyleLbl="node1" presStyleIdx="2" presStyleCnt="5" custScaleY="3500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E81495-2EBC-4685-B8EA-3129FE68D50C}" type="pres">
      <dgm:prSet presAssocID="{E858BD93-E609-42D3-B554-81F8A075098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2ED0C-6B89-4CED-AB8D-44101062A498}" type="pres">
      <dgm:prSet presAssocID="{0EE1A8BB-42D4-4D30-883C-2EE14AE2FF91}" presName="Name8" presStyleCnt="0"/>
      <dgm:spPr/>
    </dgm:pt>
    <dgm:pt modelId="{48853542-F8A2-459B-BF3D-02D8B7F163FF}" type="pres">
      <dgm:prSet presAssocID="{0EE1A8BB-42D4-4D30-883C-2EE14AE2FF91}" presName="level" presStyleLbl="node1" presStyleIdx="3" presStyleCnt="5" custScaleY="4995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C2079-3091-4D78-863A-D6FE573207B7}" type="pres">
      <dgm:prSet presAssocID="{0EE1A8BB-42D4-4D30-883C-2EE14AE2FF9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40908-8BAC-4AD3-B724-B9AE66855FDB}" type="pres">
      <dgm:prSet presAssocID="{4ADF0E1D-0AF2-4F5A-8437-9CC56A411ACE}" presName="Name8" presStyleCnt="0"/>
      <dgm:spPr/>
    </dgm:pt>
    <dgm:pt modelId="{02CF34E1-2CD9-415A-9EC0-7734DC9D4940}" type="pres">
      <dgm:prSet presAssocID="{4ADF0E1D-0AF2-4F5A-8437-9CC56A411ACE}" presName="level" presStyleLbl="node1" presStyleIdx="4" presStyleCnt="5" custScaleY="47432" custLinFactNeighborY="25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22D31D-6EC3-427E-AC97-DC6E6D1ADDDB}" type="pres">
      <dgm:prSet presAssocID="{4ADF0E1D-0AF2-4F5A-8437-9CC56A411AC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0104F5-B592-4438-946E-0E5C625F5A2B}" srcId="{D24A48BB-EC14-4333-A622-4D59BB187913}" destId="{275C6070-881C-4C26-BDBB-D2A784F0C433}" srcOrd="1" destOrd="0" parTransId="{E68E22A1-1124-4DC8-9D45-269F209F4C32}" sibTransId="{FB490296-CF83-4760-85A7-2B6150BDB66F}"/>
    <dgm:cxn modelId="{4EF012DB-C2EB-42E5-AE8B-E8F1E0597D81}" type="presOf" srcId="{4ADF0E1D-0AF2-4F5A-8437-9CC56A411ACE}" destId="{0D22D31D-6EC3-427E-AC97-DC6E6D1ADDDB}" srcOrd="1" destOrd="0" presId="urn:microsoft.com/office/officeart/2005/8/layout/pyramid1"/>
    <dgm:cxn modelId="{B7BF173F-E9CE-4D8E-86A4-114984EE005A}" type="presOf" srcId="{0EE1A8BB-42D4-4D30-883C-2EE14AE2FF91}" destId="{B97C2079-3091-4D78-863A-D6FE573207B7}" srcOrd="1" destOrd="0" presId="urn:microsoft.com/office/officeart/2005/8/layout/pyramid1"/>
    <dgm:cxn modelId="{0BBEDB1D-7E4C-4B3F-967F-02600B2E59AD}" type="presOf" srcId="{275C6070-881C-4C26-BDBB-D2A784F0C433}" destId="{67910D34-C58C-4EF2-9D29-A7E2AC60A1B8}" srcOrd="1" destOrd="0" presId="urn:microsoft.com/office/officeart/2005/8/layout/pyramid1"/>
    <dgm:cxn modelId="{1D6AAE27-523B-44D2-BE79-6B7A04733200}" type="presOf" srcId="{E858BD93-E609-42D3-B554-81F8A075098B}" destId="{75E81495-2EBC-4685-B8EA-3129FE68D50C}" srcOrd="1" destOrd="0" presId="urn:microsoft.com/office/officeart/2005/8/layout/pyramid1"/>
    <dgm:cxn modelId="{6D43F8FE-E046-4601-91B6-36BE17F5677A}" srcId="{D24A48BB-EC14-4333-A622-4D59BB187913}" destId="{0EE1A8BB-42D4-4D30-883C-2EE14AE2FF91}" srcOrd="3" destOrd="0" parTransId="{F4338A37-91A2-497F-8F7D-2BDAC2644F4E}" sibTransId="{3444E482-F3CF-4116-8892-F3BBB4BE7FB2}"/>
    <dgm:cxn modelId="{9B1114C3-F263-4E7F-8C65-F186D1D51B31}" type="presOf" srcId="{4ADF0E1D-0AF2-4F5A-8437-9CC56A411ACE}" destId="{02CF34E1-2CD9-415A-9EC0-7734DC9D4940}" srcOrd="0" destOrd="0" presId="urn:microsoft.com/office/officeart/2005/8/layout/pyramid1"/>
    <dgm:cxn modelId="{CDB470AE-9B98-4AD9-9313-1578AE07A697}" type="presOf" srcId="{D24A48BB-EC14-4333-A622-4D59BB187913}" destId="{F6916F3F-3855-4742-A817-7B627A31A5DD}" srcOrd="0" destOrd="0" presId="urn:microsoft.com/office/officeart/2005/8/layout/pyramid1"/>
    <dgm:cxn modelId="{A12B84F0-9A6A-4A1F-9855-1F087145D60F}" type="presOf" srcId="{0EE1A8BB-42D4-4D30-883C-2EE14AE2FF91}" destId="{48853542-F8A2-459B-BF3D-02D8B7F163FF}" srcOrd="0" destOrd="0" presId="urn:microsoft.com/office/officeart/2005/8/layout/pyramid1"/>
    <dgm:cxn modelId="{5098214D-DCFD-4697-9395-9A073EA46300}" type="presOf" srcId="{F1F37C58-906D-495C-9FCC-C410BBD4BA71}" destId="{16BA2EF8-1B3B-4B3D-A838-F7DD2B0B3FA9}" srcOrd="1" destOrd="0" presId="urn:microsoft.com/office/officeart/2005/8/layout/pyramid1"/>
    <dgm:cxn modelId="{6582EADE-1870-4F44-BA57-151B93DE05E6}" type="presOf" srcId="{F1F37C58-906D-495C-9FCC-C410BBD4BA71}" destId="{A0D825E4-E94D-4616-B07C-BCE0C22C75A5}" srcOrd="0" destOrd="0" presId="urn:microsoft.com/office/officeart/2005/8/layout/pyramid1"/>
    <dgm:cxn modelId="{1D9A752F-F113-4703-937F-2134A248C6B4}" type="presOf" srcId="{275C6070-881C-4C26-BDBB-D2A784F0C433}" destId="{61828818-5D8D-4568-8F8D-5ED74686C2E4}" srcOrd="0" destOrd="0" presId="urn:microsoft.com/office/officeart/2005/8/layout/pyramid1"/>
    <dgm:cxn modelId="{8E6DFFD2-1836-4A30-AA28-974EC0436198}" srcId="{D24A48BB-EC14-4333-A622-4D59BB187913}" destId="{F1F37C58-906D-495C-9FCC-C410BBD4BA71}" srcOrd="0" destOrd="0" parTransId="{0E3E6F79-4C49-4C09-8746-956CBBD3DC9F}" sibTransId="{0CDB3229-D195-42F2-A655-CA77AA147DC8}"/>
    <dgm:cxn modelId="{6309130F-B0D9-4504-9C62-96AA81A47480}" srcId="{D24A48BB-EC14-4333-A622-4D59BB187913}" destId="{E858BD93-E609-42D3-B554-81F8A075098B}" srcOrd="2" destOrd="0" parTransId="{E49ED53D-7660-48B7-8B44-882F9C400F2E}" sibTransId="{FB148DD9-26D8-433D-A334-938DDA76579D}"/>
    <dgm:cxn modelId="{C9828568-196D-4EEA-966D-BB4CBE77E041}" srcId="{D24A48BB-EC14-4333-A622-4D59BB187913}" destId="{4ADF0E1D-0AF2-4F5A-8437-9CC56A411ACE}" srcOrd="4" destOrd="0" parTransId="{9DEE236D-6858-4C55-94B6-A1E09E746574}" sibTransId="{8352D08E-D8EA-44A0-B29E-DE611F2BAD93}"/>
    <dgm:cxn modelId="{F36A85C1-9645-4AE3-BED5-BC367CDEAA2B}" type="presOf" srcId="{E858BD93-E609-42D3-B554-81F8A075098B}" destId="{E9B0CCA6-AA31-411F-BE9A-901E9721A6FD}" srcOrd="0" destOrd="0" presId="urn:microsoft.com/office/officeart/2005/8/layout/pyramid1"/>
    <dgm:cxn modelId="{0AFA7C7B-C1BB-4551-B482-F87277727C9F}" type="presParOf" srcId="{F6916F3F-3855-4742-A817-7B627A31A5DD}" destId="{791CA05B-D9CD-4492-B7CE-42C04356FDB2}" srcOrd="0" destOrd="0" presId="urn:microsoft.com/office/officeart/2005/8/layout/pyramid1"/>
    <dgm:cxn modelId="{DCD0A553-21C9-4162-80CC-10A026688645}" type="presParOf" srcId="{791CA05B-D9CD-4492-B7CE-42C04356FDB2}" destId="{A0D825E4-E94D-4616-B07C-BCE0C22C75A5}" srcOrd="0" destOrd="0" presId="urn:microsoft.com/office/officeart/2005/8/layout/pyramid1"/>
    <dgm:cxn modelId="{EFEEA039-746E-4CA1-8067-1D2795F97907}" type="presParOf" srcId="{791CA05B-D9CD-4492-B7CE-42C04356FDB2}" destId="{16BA2EF8-1B3B-4B3D-A838-F7DD2B0B3FA9}" srcOrd="1" destOrd="0" presId="urn:microsoft.com/office/officeart/2005/8/layout/pyramid1"/>
    <dgm:cxn modelId="{98C1D57D-4EA6-4548-872E-479030FD3B15}" type="presParOf" srcId="{F6916F3F-3855-4742-A817-7B627A31A5DD}" destId="{269BCB5F-9602-4761-8913-CE1821836223}" srcOrd="1" destOrd="0" presId="urn:microsoft.com/office/officeart/2005/8/layout/pyramid1"/>
    <dgm:cxn modelId="{DDF15F5A-5A87-4521-8859-A9A6A5F9D072}" type="presParOf" srcId="{269BCB5F-9602-4761-8913-CE1821836223}" destId="{61828818-5D8D-4568-8F8D-5ED74686C2E4}" srcOrd="0" destOrd="0" presId="urn:microsoft.com/office/officeart/2005/8/layout/pyramid1"/>
    <dgm:cxn modelId="{567C1E75-7BC0-42E6-8C41-3B6A048E662A}" type="presParOf" srcId="{269BCB5F-9602-4761-8913-CE1821836223}" destId="{67910D34-C58C-4EF2-9D29-A7E2AC60A1B8}" srcOrd="1" destOrd="0" presId="urn:microsoft.com/office/officeart/2005/8/layout/pyramid1"/>
    <dgm:cxn modelId="{4291AC5E-7532-4F20-AE78-9FA8CC6996AA}" type="presParOf" srcId="{F6916F3F-3855-4742-A817-7B627A31A5DD}" destId="{F580EF44-EC0C-4C8C-BAE9-092A09CC5BAC}" srcOrd="2" destOrd="0" presId="urn:microsoft.com/office/officeart/2005/8/layout/pyramid1"/>
    <dgm:cxn modelId="{A0BDBBDF-871E-4F43-AA23-AECF3479E8CB}" type="presParOf" srcId="{F580EF44-EC0C-4C8C-BAE9-092A09CC5BAC}" destId="{E9B0CCA6-AA31-411F-BE9A-901E9721A6FD}" srcOrd="0" destOrd="0" presId="urn:microsoft.com/office/officeart/2005/8/layout/pyramid1"/>
    <dgm:cxn modelId="{FFD94153-2F3F-41C7-8565-0AA3E5EDB105}" type="presParOf" srcId="{F580EF44-EC0C-4C8C-BAE9-092A09CC5BAC}" destId="{75E81495-2EBC-4685-B8EA-3129FE68D50C}" srcOrd="1" destOrd="0" presId="urn:microsoft.com/office/officeart/2005/8/layout/pyramid1"/>
    <dgm:cxn modelId="{A4CF6007-AC1E-481C-8209-726913FB001C}" type="presParOf" srcId="{F6916F3F-3855-4742-A817-7B627A31A5DD}" destId="{6092ED0C-6B89-4CED-AB8D-44101062A498}" srcOrd="3" destOrd="0" presId="urn:microsoft.com/office/officeart/2005/8/layout/pyramid1"/>
    <dgm:cxn modelId="{21EABCB4-D5AF-466E-8F36-9132098F6E96}" type="presParOf" srcId="{6092ED0C-6B89-4CED-AB8D-44101062A498}" destId="{48853542-F8A2-459B-BF3D-02D8B7F163FF}" srcOrd="0" destOrd="0" presId="urn:microsoft.com/office/officeart/2005/8/layout/pyramid1"/>
    <dgm:cxn modelId="{37F8DC08-951D-4110-B126-54402B2EC7BE}" type="presParOf" srcId="{6092ED0C-6B89-4CED-AB8D-44101062A498}" destId="{B97C2079-3091-4D78-863A-D6FE573207B7}" srcOrd="1" destOrd="0" presId="urn:microsoft.com/office/officeart/2005/8/layout/pyramid1"/>
    <dgm:cxn modelId="{951CE5CD-9272-4C15-81F3-89E80FD340AA}" type="presParOf" srcId="{F6916F3F-3855-4742-A817-7B627A31A5DD}" destId="{2A840908-8BAC-4AD3-B724-B9AE66855FDB}" srcOrd="4" destOrd="0" presId="urn:microsoft.com/office/officeart/2005/8/layout/pyramid1"/>
    <dgm:cxn modelId="{A29D36D2-E1DB-4FCB-852C-9166960B7C94}" type="presParOf" srcId="{2A840908-8BAC-4AD3-B724-B9AE66855FDB}" destId="{02CF34E1-2CD9-415A-9EC0-7734DC9D4940}" srcOrd="0" destOrd="0" presId="urn:microsoft.com/office/officeart/2005/8/layout/pyramid1"/>
    <dgm:cxn modelId="{00309E30-41B1-4D35-A4E2-EEAF0CE39560}" type="presParOf" srcId="{2A840908-8BAC-4AD3-B724-B9AE66855FDB}" destId="{0D22D31D-6EC3-427E-AC97-DC6E6D1ADDD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F0E0A-7FC2-43A2-A30C-7C8DFEBD448B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0BADA-9B54-4D74-93C0-03A1C51861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38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1A6E8-10CA-404A-9641-61F456F9698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7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072B877-8731-459B-AABE-E8B05EC8BB82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8557E2-81FE-400C-8A00-5CE892983BD1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red.com/2017/06/facebook-messenger-woebot-chatbot-therapist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848600" cy="1927225"/>
          </a:xfrm>
        </p:spPr>
        <p:txBody>
          <a:bodyPr/>
          <a:lstStyle/>
          <a:p>
            <a:r>
              <a:rPr lang="en-GB" sz="4000" b="1" cap="none" dirty="0" smtClean="0"/>
              <a:t>Research by </a:t>
            </a:r>
            <a:r>
              <a:rPr lang="en-GB" sz="4000" cap="none" dirty="0" smtClean="0"/>
              <a:t>(outcomes questionnaire) </a:t>
            </a:r>
            <a:r>
              <a:rPr lang="en-GB" sz="4000" b="1" cap="none" dirty="0" smtClean="0"/>
              <a:t>numbers</a:t>
            </a:r>
            <a:r>
              <a:rPr lang="en-GB" sz="4000" cap="none" dirty="0" smtClean="0"/>
              <a:t>:</a:t>
            </a:r>
            <a:br>
              <a:rPr lang="en-GB" sz="4000" cap="none" dirty="0" smtClean="0"/>
            </a:br>
            <a:r>
              <a:rPr lang="en-GB" sz="4000" cap="none" dirty="0" smtClean="0"/>
              <a:t>uses, limits, and harms</a:t>
            </a:r>
            <a:endParaRPr lang="en-GB" sz="40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27080"/>
            <a:ext cx="5326360" cy="3042280"/>
          </a:xfrm>
        </p:spPr>
        <p:txBody>
          <a:bodyPr>
            <a:normAutofit/>
          </a:bodyPr>
          <a:lstStyle/>
          <a:p>
            <a:r>
              <a:rPr lang="en-GB" sz="3200" dirty="0"/>
              <a:t>Dr </a:t>
            </a:r>
            <a:r>
              <a:rPr lang="en-GB" sz="3200" dirty="0" smtClean="0"/>
              <a:t>Andi Fugard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(they/them)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3200" dirty="0"/>
          </a:p>
          <a:p>
            <a:endParaRPr lang="en-GB" sz="32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 smtClean="0"/>
              <a:t>29 Oct 2019</a:t>
            </a:r>
            <a:endParaRPr lang="en-GB" sz="3200" dirty="0"/>
          </a:p>
          <a:p>
            <a:endParaRPr lang="en-GB" sz="3200" dirty="0"/>
          </a:p>
        </p:txBody>
      </p:sp>
      <p:pic>
        <p:nvPicPr>
          <p:cNvPr id="1026" name="Picture 2" descr="C:\Users\ubafug001\Downloads\bbk-logo-burgundy-dig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966" y="5445224"/>
            <a:ext cx="3096944" cy="96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83568" y="4413294"/>
            <a:ext cx="8301696" cy="523220"/>
            <a:chOff x="516488" y="4095227"/>
            <a:chExt cx="8301696" cy="523220"/>
          </a:xfrm>
        </p:grpSpPr>
        <p:pic>
          <p:nvPicPr>
            <p:cNvPr id="9" name="Picture 4" descr="https://g.twimg.com/Twitter_logo_blu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242" y="4231170"/>
              <a:ext cx="396813" cy="32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987055" y="4095227"/>
              <a:ext cx="28311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@</a:t>
              </a:r>
              <a:r>
                <a:rPr lang="en-GB" sz="2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InductiveStep</a:t>
              </a:r>
              <a:endPara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01820" y="4095227"/>
              <a:ext cx="34083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a.fugard@bbk.ac.uk</a:t>
              </a:r>
            </a:p>
          </p:txBody>
        </p:sp>
        <p:pic>
          <p:nvPicPr>
            <p:cNvPr id="12" name="Picture 2" descr="http://www.jillstanek.com/red%20envelop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88" y="4180306"/>
              <a:ext cx="523060" cy="375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98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051" y="714103"/>
            <a:ext cx="44326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Answer as quickly as possible the first word that comes to your mind</a:t>
            </a:r>
            <a:endParaRPr lang="en-GB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355669" y="2875002"/>
            <a:ext cx="44326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solidFill>
                  <a:srgbClr val="0070C0"/>
                </a:solidFill>
              </a:rPr>
              <a:t>voyage</a:t>
            </a:r>
            <a:endParaRPr lang="en-GB" sz="6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0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051" y="714103"/>
            <a:ext cx="44326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Answer as quickly as possible the first word that comes to your mind</a:t>
            </a:r>
            <a:endParaRPr lang="en-GB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355669" y="2875002"/>
            <a:ext cx="44326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solidFill>
                  <a:srgbClr val="0070C0"/>
                </a:solidFill>
              </a:rPr>
              <a:t>kiss</a:t>
            </a:r>
            <a:endParaRPr lang="en-GB" sz="6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2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051" y="714103"/>
            <a:ext cx="44326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Answer as quickly as possible the first word that comes to your mind</a:t>
            </a:r>
            <a:endParaRPr lang="en-GB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355669" y="2875002"/>
            <a:ext cx="44326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smtClean="0">
                <a:solidFill>
                  <a:srgbClr val="0070C0"/>
                </a:solidFill>
              </a:rPr>
              <a:t>money</a:t>
            </a:r>
            <a:endParaRPr lang="en-GB" sz="6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4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8" y="1124744"/>
            <a:ext cx="8637134" cy="297690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624435" y="5504315"/>
            <a:ext cx="5269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dirty="0">
                <a:solidFill>
                  <a:srgbClr val="0070C0"/>
                </a:solidFill>
              </a:rPr>
              <a:t>Jung, C. G. (1910). The Association Method. </a:t>
            </a:r>
            <a:r>
              <a:rPr lang="en-GB" i="1" dirty="0" smtClean="0">
                <a:solidFill>
                  <a:srgbClr val="0070C0"/>
                </a:solidFill>
              </a:rPr>
              <a:t>American </a:t>
            </a:r>
            <a:r>
              <a:rPr lang="en-GB" i="1" dirty="0">
                <a:solidFill>
                  <a:srgbClr val="0070C0"/>
                </a:solidFill>
              </a:rPr>
              <a:t>Journal of Psychology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i="1" dirty="0">
                <a:solidFill>
                  <a:srgbClr val="0070C0"/>
                </a:solidFill>
              </a:rPr>
              <a:t>21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smtClean="0">
                <a:solidFill>
                  <a:srgbClr val="0070C0"/>
                </a:solidFill>
              </a:rPr>
              <a:t>219–269</a:t>
            </a:r>
            <a:endParaRPr lang="en-GB" dirty="0">
              <a:solidFill>
                <a:srgbClr val="0070C0"/>
              </a:solidFill>
              <a:effectLst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0200" y="4846725"/>
            <a:ext cx="1765070" cy="369332"/>
            <a:chOff x="461554" y="5059347"/>
            <a:chExt cx="1765070" cy="369332"/>
          </a:xfrm>
        </p:grpSpPr>
        <p:sp>
          <p:nvSpPr>
            <p:cNvPr id="3" name="Rectangle 2"/>
            <p:cNvSpPr/>
            <p:nvPr/>
          </p:nvSpPr>
          <p:spPr>
            <a:xfrm>
              <a:off x="461554" y="5103570"/>
              <a:ext cx="400595" cy="304453"/>
            </a:xfrm>
            <a:prstGeom prst="rect">
              <a:avLst/>
            </a:prstGeom>
            <a:solidFill>
              <a:srgbClr val="4D59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2148" y="5059347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No reaction</a:t>
              </a:r>
              <a:endParaRPr lang="en-GB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0200" y="5319649"/>
            <a:ext cx="2790992" cy="369332"/>
            <a:chOff x="461554" y="5059347"/>
            <a:chExt cx="2790992" cy="369332"/>
          </a:xfrm>
        </p:grpSpPr>
        <p:sp>
          <p:nvSpPr>
            <p:cNvPr id="12" name="Rectangle 11"/>
            <p:cNvSpPr/>
            <p:nvPr/>
          </p:nvSpPr>
          <p:spPr>
            <a:xfrm>
              <a:off x="461554" y="5103570"/>
              <a:ext cx="400595" cy="304453"/>
            </a:xfrm>
            <a:prstGeom prst="rect">
              <a:avLst/>
            </a:prstGeom>
            <a:solidFill>
              <a:srgbClr val="7AAF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62148" y="5059347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Repetition of stimulus</a:t>
              </a:r>
              <a:endParaRPr lang="en-GB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0200" y="5786680"/>
            <a:ext cx="2508863" cy="369332"/>
            <a:chOff x="461554" y="5059347"/>
            <a:chExt cx="2508863" cy="369332"/>
          </a:xfrm>
        </p:grpSpPr>
        <p:sp>
          <p:nvSpPr>
            <p:cNvPr id="15" name="Rectangle 14"/>
            <p:cNvSpPr/>
            <p:nvPr/>
          </p:nvSpPr>
          <p:spPr>
            <a:xfrm>
              <a:off x="461554" y="5103570"/>
              <a:ext cx="400595" cy="304453"/>
            </a:xfrm>
            <a:prstGeom prst="rect">
              <a:avLst/>
            </a:prstGeom>
            <a:solidFill>
              <a:srgbClr val="E9CD2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2148" y="5059347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Laughing/mistakes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225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22" y="620688"/>
            <a:ext cx="8489950" cy="792510"/>
          </a:xfrm>
        </p:spPr>
        <p:txBody>
          <a:bodyPr/>
          <a:lstStyle/>
          <a:p>
            <a:r>
              <a:rPr lang="en-GB" sz="3200" dirty="0"/>
              <a:t>Testing whether therapies (and apps) help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272928"/>
              </p:ext>
            </p:extLst>
          </p:nvPr>
        </p:nvGraphicFramePr>
        <p:xfrm>
          <a:off x="395536" y="1772816"/>
          <a:ext cx="8489950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97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700212"/>
            <a:ext cx="86391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73179" y="6264682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Control group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0351" y="4212287"/>
            <a:ext cx="1929524" cy="1954993"/>
          </a:xfrm>
          <a:prstGeom prst="roundRect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40" y="4674723"/>
            <a:ext cx="263645" cy="49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99" y="5426207"/>
            <a:ext cx="301833" cy="63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6" y="4462775"/>
            <a:ext cx="211531" cy="5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25" y="4957202"/>
            <a:ext cx="270737" cy="50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60" y="4985125"/>
            <a:ext cx="186265" cy="46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2" y="5447540"/>
            <a:ext cx="224273" cy="56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68" y="4395595"/>
            <a:ext cx="202485" cy="42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462" y="5265957"/>
            <a:ext cx="284971" cy="71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285308" y="6262293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dirty="0"/>
              <a:t>Therapy</a:t>
            </a:r>
          </a:p>
        </p:txBody>
      </p:sp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73" y="789299"/>
            <a:ext cx="215216" cy="400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07" y="1612265"/>
            <a:ext cx="246388" cy="515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001" y="1688802"/>
            <a:ext cx="172674" cy="43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70" y="1005101"/>
            <a:ext cx="184017" cy="34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07" y="1131942"/>
            <a:ext cx="221004" cy="41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70" y="789299"/>
            <a:ext cx="152050" cy="38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138" y="836116"/>
            <a:ext cx="183075" cy="45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979" y="789299"/>
            <a:ext cx="165290" cy="34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351" y="1517635"/>
            <a:ext cx="265115" cy="493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783" y="1213373"/>
            <a:ext cx="232624" cy="58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35" y="947392"/>
            <a:ext cx="232624" cy="58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87" y="1646285"/>
            <a:ext cx="184017" cy="342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64" y="1273912"/>
            <a:ext cx="232624" cy="58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416" y="1365540"/>
            <a:ext cx="221004" cy="41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s://lh4.ggpht.com/BSlLnZHhPVF7_kkPCtSWj3lMYvknHj-KTWMbZ2DrZwLEkqKaEq6ji-U9Sa_LsKMjRJI=w30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416" y="1981945"/>
            <a:ext cx="1539219" cy="153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urved Connector 2"/>
          <p:cNvCxnSpPr/>
          <p:nvPr/>
        </p:nvCxnSpPr>
        <p:spPr>
          <a:xfrm rot="10800000" flipV="1">
            <a:off x="1246502" y="2529437"/>
            <a:ext cx="2451303" cy="1460732"/>
          </a:xfrm>
          <a:prstGeom prst="curvedConnector2">
            <a:avLst/>
          </a:prstGeom>
          <a:ln w="476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/>
          <p:nvPr/>
        </p:nvCxnSpPr>
        <p:spPr>
          <a:xfrm>
            <a:off x="5319062" y="2529437"/>
            <a:ext cx="2383990" cy="1460732"/>
          </a:xfrm>
          <a:prstGeom prst="curvedConnector2">
            <a:avLst/>
          </a:prstGeom>
          <a:ln w="4762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28" y="1273912"/>
            <a:ext cx="152050" cy="38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32" y="1106228"/>
            <a:ext cx="221004" cy="41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11" y="1577433"/>
            <a:ext cx="221004" cy="41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59" y="1188920"/>
            <a:ext cx="152050" cy="38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Rounded Rectangle 72"/>
          <p:cNvSpPr/>
          <p:nvPr/>
        </p:nvSpPr>
        <p:spPr>
          <a:xfrm>
            <a:off x="6714863" y="4212287"/>
            <a:ext cx="1929524" cy="1954993"/>
          </a:xfrm>
          <a:prstGeom prst="roundRect">
            <a:avLst/>
          </a:prstGeom>
          <a:noFill/>
          <a:ln w="1016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652" y="4674723"/>
            <a:ext cx="263645" cy="49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011" y="5426207"/>
            <a:ext cx="301833" cy="63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28" y="4462775"/>
            <a:ext cx="211531" cy="5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37" y="4957202"/>
            <a:ext cx="270737" cy="50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572" y="4985125"/>
            <a:ext cx="186265" cy="46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14" y="5447540"/>
            <a:ext cx="224273" cy="56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980" y="4395595"/>
            <a:ext cx="202485" cy="42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74" y="5265957"/>
            <a:ext cx="284971" cy="71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3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0200" y="613083"/>
            <a:ext cx="8489950" cy="1296988"/>
          </a:xfrm>
        </p:spPr>
        <p:txBody>
          <a:bodyPr/>
          <a:lstStyle/>
          <a:p>
            <a:r>
              <a:rPr lang="en-GB" dirty="0" smtClean="0"/>
              <a:t>Two great things about randomisation</a:t>
            </a:r>
            <a:br>
              <a:rPr lang="en-GB" dirty="0" smtClean="0"/>
            </a:br>
            <a:r>
              <a:rPr lang="en-GB" sz="2400" dirty="0" smtClean="0"/>
              <a:t>(e.g., </a:t>
            </a:r>
            <a:r>
              <a:rPr lang="en-GB" sz="2400" dirty="0" err="1" smtClean="0"/>
              <a:t>Caze</a:t>
            </a:r>
            <a:r>
              <a:rPr lang="en-GB" sz="2400" dirty="0" smtClean="0"/>
              <a:t>, Benjamin, &amp; </a:t>
            </a:r>
            <a:r>
              <a:rPr lang="en-GB" sz="2400" dirty="0" err="1" smtClean="0"/>
              <a:t>Senn</a:t>
            </a:r>
            <a:r>
              <a:rPr lang="en-GB" sz="2400" dirty="0" smtClean="0"/>
              <a:t>, 2012)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0200" y="2205039"/>
            <a:ext cx="8489950" cy="396081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GB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3200" dirty="0" smtClean="0"/>
              <a:t>You don’t need to know all potential confounds – of which there will be 1000s</a:t>
            </a:r>
          </a:p>
          <a:p>
            <a:pPr marL="514350" indent="-514350">
              <a:buFont typeface="+mj-lt"/>
              <a:buAutoNum type="arabicPeriod"/>
            </a:pPr>
            <a:endParaRPr lang="en-GB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3200" dirty="0" smtClean="0"/>
              <a:t>They don’t have to be equally balanced between the groups, just randomly distributed</a:t>
            </a:r>
          </a:p>
        </p:txBody>
      </p:sp>
    </p:spTree>
    <p:extLst>
      <p:ext uri="{BB962C8B-B14F-4D97-AF65-F5344CB8AC3E}">
        <p14:creationId xmlns:p14="http://schemas.microsoft.com/office/powerpoint/2010/main" val="10427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504531" y="6186681"/>
            <a:ext cx="684076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547664" y="858089"/>
            <a:ext cx="0" cy="53285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69124" y="6362055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4248" y="633069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771800" y="2654268"/>
            <a:ext cx="4536504" cy="1926860"/>
          </a:xfrm>
          <a:prstGeom prst="line">
            <a:avLst/>
          </a:prstGeom>
          <a:ln w="1016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miley Face 15"/>
          <p:cNvSpPr/>
          <p:nvPr/>
        </p:nvSpPr>
        <p:spPr>
          <a:xfrm>
            <a:off x="768790" y="5394593"/>
            <a:ext cx="576064" cy="576064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miley Face 16"/>
          <p:cNvSpPr/>
          <p:nvPr/>
        </p:nvSpPr>
        <p:spPr>
          <a:xfrm>
            <a:off x="768790" y="1002105"/>
            <a:ext cx="576064" cy="576064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308304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771800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71800" y="2654268"/>
            <a:ext cx="4536504" cy="1062764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20072" y="439646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Therapy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88" y="2816318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713403"/>
            <a:ext cx="1872208" cy="576734"/>
          </a:xfrm>
        </p:spPr>
        <p:txBody>
          <a:bodyPr>
            <a:normAutofit fontScale="90000"/>
          </a:bodyPr>
          <a:lstStyle/>
          <a:p>
            <a:r>
              <a:rPr lang="en-GB" dirty="0"/>
              <a:t>RCT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452711" y="3701639"/>
            <a:ext cx="309369" cy="864096"/>
          </a:xfrm>
          <a:prstGeom prst="rightBrac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895036" y="3949020"/>
            <a:ext cx="124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Effect</a:t>
            </a:r>
          </a:p>
        </p:txBody>
      </p:sp>
    </p:spTree>
    <p:extLst>
      <p:ext uri="{BB962C8B-B14F-4D97-AF65-F5344CB8AC3E}">
        <p14:creationId xmlns:p14="http://schemas.microsoft.com/office/powerpoint/2010/main" val="31539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01" y="341412"/>
            <a:ext cx="4320480" cy="990600"/>
          </a:xfrm>
        </p:spPr>
        <p:txBody>
          <a:bodyPr/>
          <a:lstStyle/>
          <a:p>
            <a:r>
              <a:rPr lang="en-GB" dirty="0"/>
              <a:t>RCTs are special</a:t>
            </a:r>
          </a:p>
        </p:txBody>
      </p:sp>
      <p:pic>
        <p:nvPicPr>
          <p:cNvPr id="1026" name="Picture 2" descr="Sigmund Freud LIF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60" y="836712"/>
            <a:ext cx="3960440" cy="55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obile hands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60" y="2780928"/>
            <a:ext cx="1080811" cy="139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0174" y="1364024"/>
            <a:ext cx="44761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Therapy developers often directly supervise</a:t>
            </a:r>
          </a:p>
          <a:p>
            <a:endParaRPr lang="en-GB" sz="2800" dirty="0"/>
          </a:p>
          <a:p>
            <a:r>
              <a:rPr lang="en-GB" sz="2800" dirty="0"/>
              <a:t>Big research team</a:t>
            </a:r>
          </a:p>
          <a:p>
            <a:endParaRPr lang="en-GB" sz="2800" dirty="0"/>
          </a:p>
          <a:p>
            <a:r>
              <a:rPr lang="en-GB" sz="2800" dirty="0"/>
              <a:t>Highly motivated/selected practitioners</a:t>
            </a:r>
          </a:p>
          <a:p>
            <a:endParaRPr lang="en-GB" sz="2800" dirty="0"/>
          </a:p>
          <a:p>
            <a:r>
              <a:rPr lang="en-GB" sz="2800" dirty="0"/>
              <a:t>Carefully selected participants</a:t>
            </a:r>
          </a:p>
          <a:p>
            <a:endParaRPr lang="en-GB" sz="2800" dirty="0"/>
          </a:p>
          <a:p>
            <a:r>
              <a:rPr lang="en-GB" sz="2800" dirty="0"/>
              <a:t>£££ for the evaluation</a:t>
            </a:r>
          </a:p>
        </p:txBody>
      </p:sp>
    </p:spTree>
    <p:extLst>
      <p:ext uri="{BB962C8B-B14F-4D97-AF65-F5344CB8AC3E}">
        <p14:creationId xmlns:p14="http://schemas.microsoft.com/office/powerpoint/2010/main" val="7136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258"/>
            <a:ext cx="9144000" cy="3137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362"/>
          <a:stretch/>
        </p:blipFill>
        <p:spPr>
          <a:xfrm>
            <a:off x="0" y="0"/>
            <a:ext cx="9144000" cy="1098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3560"/>
            <a:ext cx="91630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9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504531" y="6186681"/>
            <a:ext cx="684076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547664" y="858089"/>
            <a:ext cx="0" cy="53285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69124" y="6362055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4248" y="633069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771800" y="2654268"/>
            <a:ext cx="4536504" cy="1926860"/>
          </a:xfrm>
          <a:prstGeom prst="line">
            <a:avLst/>
          </a:prstGeom>
          <a:ln w="1016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miley Face 15"/>
          <p:cNvSpPr/>
          <p:nvPr/>
        </p:nvSpPr>
        <p:spPr>
          <a:xfrm>
            <a:off x="768790" y="5394593"/>
            <a:ext cx="576064" cy="576064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miley Face 16"/>
          <p:cNvSpPr/>
          <p:nvPr/>
        </p:nvSpPr>
        <p:spPr>
          <a:xfrm>
            <a:off x="768790" y="1002105"/>
            <a:ext cx="576064" cy="576064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308304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771800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71800" y="2654268"/>
            <a:ext cx="4536504" cy="1062764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3221413" y="713403"/>
            <a:ext cx="3210100" cy="5546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kern="0" dirty="0"/>
              <a:t>Routine practice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0072" y="439646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Therapy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88" y="2816318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6802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504531" y="6186681"/>
            <a:ext cx="684076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547664" y="858089"/>
            <a:ext cx="0" cy="53285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69124" y="6362055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4248" y="633069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771800" y="2654268"/>
            <a:ext cx="4536504" cy="1926860"/>
          </a:xfrm>
          <a:prstGeom prst="line">
            <a:avLst/>
          </a:prstGeom>
          <a:ln w="1016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miley Face 15"/>
          <p:cNvSpPr/>
          <p:nvPr/>
        </p:nvSpPr>
        <p:spPr>
          <a:xfrm>
            <a:off x="768790" y="5394593"/>
            <a:ext cx="576064" cy="576064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miley Face 16"/>
          <p:cNvSpPr/>
          <p:nvPr/>
        </p:nvSpPr>
        <p:spPr>
          <a:xfrm>
            <a:off x="768790" y="1002105"/>
            <a:ext cx="576064" cy="576064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308304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771800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3221413" y="713403"/>
            <a:ext cx="3210100" cy="5546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kern="0" dirty="0"/>
              <a:t>Routine practice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0072" y="439646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Therapy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7452711" y="2852936"/>
            <a:ext cx="309369" cy="1712799"/>
          </a:xfrm>
          <a:prstGeom prst="rightBrac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7895036" y="3509280"/>
            <a:ext cx="124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Effect?</a:t>
            </a:r>
          </a:p>
        </p:txBody>
      </p:sp>
    </p:spTree>
    <p:extLst>
      <p:ext uri="{BB962C8B-B14F-4D97-AF65-F5344CB8AC3E}">
        <p14:creationId xmlns:p14="http://schemas.microsoft.com/office/powerpoint/2010/main" val="12290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504531" y="6186681"/>
            <a:ext cx="684076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547664" y="858089"/>
            <a:ext cx="0" cy="53285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69124" y="6362055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4248" y="633069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771800" y="2654268"/>
            <a:ext cx="4536504" cy="1926860"/>
          </a:xfrm>
          <a:prstGeom prst="line">
            <a:avLst/>
          </a:prstGeom>
          <a:ln w="1016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miley Face 15"/>
          <p:cNvSpPr/>
          <p:nvPr/>
        </p:nvSpPr>
        <p:spPr>
          <a:xfrm>
            <a:off x="768790" y="5394593"/>
            <a:ext cx="576064" cy="576064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miley Face 16"/>
          <p:cNvSpPr/>
          <p:nvPr/>
        </p:nvSpPr>
        <p:spPr>
          <a:xfrm>
            <a:off x="768790" y="1002105"/>
            <a:ext cx="576064" cy="576064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308304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771800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3221413" y="713403"/>
            <a:ext cx="3210100" cy="5546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kern="0" dirty="0"/>
              <a:t>Routine practice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0072" y="439646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Therapy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7452711" y="4149080"/>
            <a:ext cx="309369" cy="416655"/>
          </a:xfrm>
          <a:prstGeom prst="rightBrac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7895036" y="4149080"/>
            <a:ext cx="124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Effect?</a:t>
            </a:r>
          </a:p>
        </p:txBody>
      </p:sp>
    </p:spTree>
    <p:extLst>
      <p:ext uri="{BB962C8B-B14F-4D97-AF65-F5344CB8AC3E}">
        <p14:creationId xmlns:p14="http://schemas.microsoft.com/office/powerpoint/2010/main" val="22299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504531" y="6186681"/>
            <a:ext cx="684076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547664" y="858089"/>
            <a:ext cx="0" cy="53285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69124" y="6362055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4248" y="633069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771800" y="2654268"/>
            <a:ext cx="4536504" cy="1926860"/>
          </a:xfrm>
          <a:prstGeom prst="line">
            <a:avLst/>
          </a:prstGeom>
          <a:ln w="1016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miley Face 15"/>
          <p:cNvSpPr/>
          <p:nvPr/>
        </p:nvSpPr>
        <p:spPr>
          <a:xfrm>
            <a:off x="768790" y="5394593"/>
            <a:ext cx="576064" cy="576064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miley Face 16"/>
          <p:cNvSpPr/>
          <p:nvPr/>
        </p:nvSpPr>
        <p:spPr>
          <a:xfrm>
            <a:off x="768790" y="1002105"/>
            <a:ext cx="576064" cy="576064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308304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771800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3221413" y="713403"/>
            <a:ext cx="3210100" cy="5546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kern="0" dirty="0"/>
              <a:t>Routine practice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0072" y="439646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Therapy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7452711" y="4396462"/>
            <a:ext cx="309369" cy="169273"/>
          </a:xfrm>
          <a:prstGeom prst="rightBrac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7895036" y="4281492"/>
            <a:ext cx="1248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Effect?</a:t>
            </a:r>
          </a:p>
        </p:txBody>
      </p:sp>
    </p:spTree>
    <p:extLst>
      <p:ext uri="{BB962C8B-B14F-4D97-AF65-F5344CB8AC3E}">
        <p14:creationId xmlns:p14="http://schemas.microsoft.com/office/powerpoint/2010/main" val="272096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3" y="1630270"/>
            <a:ext cx="9005455" cy="35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533978"/>
            <a:ext cx="8280920" cy="491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025" y="332656"/>
            <a:ext cx="8489950" cy="1296988"/>
          </a:xfrm>
        </p:spPr>
        <p:txBody>
          <a:bodyPr>
            <a:normAutofit/>
          </a:bodyPr>
          <a:lstStyle/>
          <a:p>
            <a:r>
              <a:rPr lang="en-GB" sz="3200" dirty="0"/>
              <a:t>How are you feeling?</a:t>
            </a:r>
            <a:br>
              <a:rPr lang="en-GB" sz="3200" dirty="0"/>
            </a:br>
            <a:r>
              <a:rPr lang="en-GB" sz="3200" dirty="0"/>
              <a:t>(YP-CORE; </a:t>
            </a:r>
            <a:r>
              <a:rPr lang="en-GB" sz="3200" dirty="0" err="1"/>
              <a:t>Twigg</a:t>
            </a:r>
            <a:r>
              <a:rPr lang="en-GB" sz="3200" dirty="0"/>
              <a:t> et al., 2009; 2016)</a:t>
            </a:r>
          </a:p>
        </p:txBody>
      </p:sp>
    </p:spTree>
    <p:extLst>
      <p:ext uri="{BB962C8B-B14F-4D97-AF65-F5344CB8AC3E}">
        <p14:creationId xmlns:p14="http://schemas.microsoft.com/office/powerpoint/2010/main" val="12229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206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GB" dirty="0"/>
              <a:t>Introducing ENOs: a partial solution to the missing control group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60848"/>
            <a:ext cx="8489950" cy="3240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Use waiting list control data from</a:t>
            </a:r>
            <a:br>
              <a:rPr lang="en-GB" sz="2800" dirty="0"/>
            </a:br>
            <a:r>
              <a:rPr lang="en-GB" sz="2800" dirty="0"/>
              <a:t>school counselling RCTs</a:t>
            </a:r>
          </a:p>
          <a:p>
            <a:pPr marL="0" indent="0">
              <a:buNone/>
            </a:pPr>
            <a:endParaRPr lang="en-GB" sz="1050" dirty="0"/>
          </a:p>
          <a:p>
            <a:pPr marL="0" indent="0">
              <a:buNone/>
            </a:pPr>
            <a:r>
              <a:rPr lang="en-GB" sz="2800" dirty="0"/>
              <a:t>Model change over time from the starting scores</a:t>
            </a:r>
          </a:p>
          <a:p>
            <a:pPr marL="0" indent="0">
              <a:buNone/>
            </a:pPr>
            <a:endParaRPr lang="en-GB" sz="1050" dirty="0"/>
          </a:p>
          <a:p>
            <a:pPr marL="0" indent="0">
              <a:buNone/>
            </a:pPr>
            <a:r>
              <a:rPr lang="en-GB" sz="2800" dirty="0"/>
              <a:t>Giving a formula for an</a:t>
            </a:r>
            <a:br>
              <a:rPr lang="en-GB" sz="2800" dirty="0"/>
            </a:br>
            <a:r>
              <a:rPr lang="en-GB" sz="2800" dirty="0"/>
              <a:t>    </a:t>
            </a:r>
            <a:r>
              <a:rPr lang="en-GB" sz="2800" dirty="0">
                <a:solidFill>
                  <a:srgbClr val="00B050"/>
                </a:solidFill>
              </a:rPr>
              <a:t>estimated non-intervention outcome (ENO)</a:t>
            </a:r>
          </a:p>
        </p:txBody>
      </p:sp>
      <p:sp>
        <p:nvSpPr>
          <p:cNvPr id="4" name="Rectangle 3"/>
          <p:cNvSpPr/>
          <p:nvPr/>
        </p:nvSpPr>
        <p:spPr>
          <a:xfrm>
            <a:off x="1622847" y="5571237"/>
            <a:ext cx="5904656" cy="954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Estimated intervention effect</a:t>
            </a:r>
          </a:p>
          <a:p>
            <a:pPr algn="ctr"/>
            <a:r>
              <a:rPr lang="en-GB" sz="2800" dirty="0"/>
              <a:t>= ENO – actual outcome</a:t>
            </a:r>
          </a:p>
        </p:txBody>
      </p:sp>
    </p:spTree>
    <p:extLst>
      <p:ext uri="{BB962C8B-B14F-4D97-AF65-F5344CB8AC3E}">
        <p14:creationId xmlns:p14="http://schemas.microsoft.com/office/powerpoint/2010/main" val="31966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131277" y="6186681"/>
            <a:ext cx="684076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74410" y="858089"/>
            <a:ext cx="0" cy="532859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870" y="6362055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30994" y="633069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Time 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398546" y="2654268"/>
            <a:ext cx="4536504" cy="1926860"/>
          </a:xfrm>
          <a:prstGeom prst="line">
            <a:avLst/>
          </a:prstGeom>
          <a:ln w="1016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miley Face 15"/>
          <p:cNvSpPr/>
          <p:nvPr/>
        </p:nvSpPr>
        <p:spPr>
          <a:xfrm>
            <a:off x="395536" y="5394593"/>
            <a:ext cx="576064" cy="576064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miley Face 16"/>
          <p:cNvSpPr/>
          <p:nvPr/>
        </p:nvSpPr>
        <p:spPr>
          <a:xfrm>
            <a:off x="395536" y="1002105"/>
            <a:ext cx="576064" cy="576064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935050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98546" y="858089"/>
            <a:ext cx="0" cy="5328592"/>
          </a:xfrm>
          <a:prstGeom prst="line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398546" y="2654268"/>
            <a:ext cx="4536504" cy="1062764"/>
          </a:xfrm>
          <a:prstGeom prst="line">
            <a:avLst/>
          </a:prstGeom>
          <a:ln w="1016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2848159" y="713403"/>
            <a:ext cx="3210100" cy="55468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kern="0" dirty="0"/>
              <a:t>Routine practice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86047" y="421179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Intervention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95936" y="2262320"/>
            <a:ext cx="3031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Estimated non-intervention outcome (ENO)</a:t>
            </a:r>
          </a:p>
        </p:txBody>
      </p:sp>
      <p:sp>
        <p:nvSpPr>
          <p:cNvPr id="21" name="Right Brace 20"/>
          <p:cNvSpPr/>
          <p:nvPr/>
        </p:nvSpPr>
        <p:spPr>
          <a:xfrm>
            <a:off x="7079457" y="3701639"/>
            <a:ext cx="309369" cy="864096"/>
          </a:xfrm>
          <a:prstGeom prst="rightBrac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7381232" y="3645024"/>
            <a:ext cx="1762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Estimated</a:t>
            </a:r>
          </a:p>
          <a:p>
            <a:r>
              <a:rPr lang="en-GB" sz="2000" b="1" dirty="0"/>
              <a:t>intervention</a:t>
            </a:r>
          </a:p>
          <a:p>
            <a:r>
              <a:rPr lang="en-GB" sz="2000" b="1" dirty="0"/>
              <a:t>effect</a:t>
            </a:r>
          </a:p>
        </p:txBody>
      </p:sp>
    </p:spTree>
    <p:extLst>
      <p:ext uri="{BB962C8B-B14F-4D97-AF65-F5344CB8AC3E}">
        <p14:creationId xmlns:p14="http://schemas.microsoft.com/office/powerpoint/2010/main" val="224026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65" y="620687"/>
            <a:ext cx="5709592" cy="60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reeform 10"/>
          <p:cNvSpPr/>
          <p:nvPr/>
        </p:nvSpPr>
        <p:spPr>
          <a:xfrm>
            <a:off x="3872140" y="3072845"/>
            <a:ext cx="367013" cy="1270555"/>
          </a:xfrm>
          <a:custGeom>
            <a:avLst/>
            <a:gdLst>
              <a:gd name="connsiteX0" fmla="*/ 109310 w 367013"/>
              <a:gd name="connsiteY0" fmla="*/ 22780 h 1270555"/>
              <a:gd name="connsiteX1" fmla="*/ 99785 w 367013"/>
              <a:gd name="connsiteY1" fmla="*/ 70405 h 1270555"/>
              <a:gd name="connsiteX2" fmla="*/ 233135 w 367013"/>
              <a:gd name="connsiteY2" fmla="*/ 79930 h 1270555"/>
              <a:gd name="connsiteX3" fmla="*/ 223610 w 367013"/>
              <a:gd name="connsiteY3" fmla="*/ 3730 h 1270555"/>
              <a:gd name="connsiteX4" fmla="*/ 185510 w 367013"/>
              <a:gd name="connsiteY4" fmla="*/ 13255 h 1270555"/>
              <a:gd name="connsiteX5" fmla="*/ 128360 w 367013"/>
              <a:gd name="connsiteY5" fmla="*/ 60880 h 1270555"/>
              <a:gd name="connsiteX6" fmla="*/ 128360 w 367013"/>
              <a:gd name="connsiteY6" fmla="*/ 118030 h 1270555"/>
              <a:gd name="connsiteX7" fmla="*/ 156935 w 367013"/>
              <a:gd name="connsiteY7" fmla="*/ 127555 h 1270555"/>
              <a:gd name="connsiteX8" fmla="*/ 185510 w 367013"/>
              <a:gd name="connsiteY8" fmla="*/ 118030 h 1270555"/>
              <a:gd name="connsiteX9" fmla="*/ 214085 w 367013"/>
              <a:gd name="connsiteY9" fmla="*/ 98980 h 1270555"/>
              <a:gd name="connsiteX10" fmla="*/ 242660 w 367013"/>
              <a:gd name="connsiteY10" fmla="*/ 41830 h 1270555"/>
              <a:gd name="connsiteX11" fmla="*/ 233135 w 367013"/>
              <a:gd name="connsiteY11" fmla="*/ 3730 h 1270555"/>
              <a:gd name="connsiteX12" fmla="*/ 147410 w 367013"/>
              <a:gd name="connsiteY12" fmla="*/ 41830 h 1270555"/>
              <a:gd name="connsiteX13" fmla="*/ 128360 w 367013"/>
              <a:gd name="connsiteY13" fmla="*/ 79930 h 1270555"/>
              <a:gd name="connsiteX14" fmla="*/ 118835 w 367013"/>
              <a:gd name="connsiteY14" fmla="*/ 118030 h 1270555"/>
              <a:gd name="connsiteX15" fmla="*/ 166460 w 367013"/>
              <a:gd name="connsiteY15" fmla="*/ 327580 h 1270555"/>
              <a:gd name="connsiteX16" fmla="*/ 195035 w 367013"/>
              <a:gd name="connsiteY16" fmla="*/ 346630 h 1270555"/>
              <a:gd name="connsiteX17" fmla="*/ 99785 w 367013"/>
              <a:gd name="connsiteY17" fmla="*/ 327580 h 1270555"/>
              <a:gd name="connsiteX18" fmla="*/ 61685 w 367013"/>
              <a:gd name="connsiteY18" fmla="*/ 384730 h 1270555"/>
              <a:gd name="connsiteX19" fmla="*/ 33110 w 367013"/>
              <a:gd name="connsiteY19" fmla="*/ 422830 h 1270555"/>
              <a:gd name="connsiteX20" fmla="*/ 42635 w 367013"/>
              <a:gd name="connsiteY20" fmla="*/ 451405 h 1270555"/>
              <a:gd name="connsiteX21" fmla="*/ 128360 w 367013"/>
              <a:gd name="connsiteY21" fmla="*/ 413305 h 1270555"/>
              <a:gd name="connsiteX22" fmla="*/ 109310 w 367013"/>
              <a:gd name="connsiteY22" fmla="*/ 365680 h 1270555"/>
              <a:gd name="connsiteX23" fmla="*/ 90260 w 367013"/>
              <a:gd name="connsiteY23" fmla="*/ 394255 h 1270555"/>
              <a:gd name="connsiteX24" fmla="*/ 118835 w 367013"/>
              <a:gd name="connsiteY24" fmla="*/ 403780 h 1270555"/>
              <a:gd name="connsiteX25" fmla="*/ 166460 w 367013"/>
              <a:gd name="connsiteY25" fmla="*/ 394255 h 1270555"/>
              <a:gd name="connsiteX26" fmla="*/ 175985 w 367013"/>
              <a:gd name="connsiteY26" fmla="*/ 356155 h 1270555"/>
              <a:gd name="connsiteX27" fmla="*/ 137885 w 367013"/>
              <a:gd name="connsiteY27" fmla="*/ 375205 h 1270555"/>
              <a:gd name="connsiteX28" fmla="*/ 109310 w 367013"/>
              <a:gd name="connsiteY28" fmla="*/ 413305 h 1270555"/>
              <a:gd name="connsiteX29" fmla="*/ 90260 w 367013"/>
              <a:gd name="connsiteY29" fmla="*/ 489505 h 1270555"/>
              <a:gd name="connsiteX30" fmla="*/ 71210 w 367013"/>
              <a:gd name="connsiteY30" fmla="*/ 556180 h 1270555"/>
              <a:gd name="connsiteX31" fmla="*/ 52160 w 367013"/>
              <a:gd name="connsiteY31" fmla="*/ 737155 h 1270555"/>
              <a:gd name="connsiteX32" fmla="*/ 61685 w 367013"/>
              <a:gd name="connsiteY32" fmla="*/ 994330 h 1270555"/>
              <a:gd name="connsiteX33" fmla="*/ 156935 w 367013"/>
              <a:gd name="connsiteY33" fmla="*/ 927655 h 1270555"/>
              <a:gd name="connsiteX34" fmla="*/ 185510 w 367013"/>
              <a:gd name="connsiteY34" fmla="*/ 899080 h 1270555"/>
              <a:gd name="connsiteX35" fmla="*/ 328385 w 367013"/>
              <a:gd name="connsiteY35" fmla="*/ 718105 h 1270555"/>
              <a:gd name="connsiteX36" fmla="*/ 366485 w 367013"/>
              <a:gd name="connsiteY36" fmla="*/ 622855 h 1270555"/>
              <a:gd name="connsiteX37" fmla="*/ 356960 w 367013"/>
              <a:gd name="connsiteY37" fmla="*/ 537130 h 1270555"/>
              <a:gd name="connsiteX38" fmla="*/ 309335 w 367013"/>
              <a:gd name="connsiteY38" fmla="*/ 546655 h 1270555"/>
              <a:gd name="connsiteX39" fmla="*/ 175985 w 367013"/>
              <a:gd name="connsiteY39" fmla="*/ 660955 h 1270555"/>
              <a:gd name="connsiteX40" fmla="*/ 137885 w 367013"/>
              <a:gd name="connsiteY40" fmla="*/ 737155 h 1270555"/>
              <a:gd name="connsiteX41" fmla="*/ 128360 w 367013"/>
              <a:gd name="connsiteY41" fmla="*/ 775255 h 1270555"/>
              <a:gd name="connsiteX42" fmla="*/ 156935 w 367013"/>
              <a:gd name="connsiteY42" fmla="*/ 784780 h 1270555"/>
              <a:gd name="connsiteX43" fmla="*/ 185510 w 367013"/>
              <a:gd name="connsiteY43" fmla="*/ 737155 h 1270555"/>
              <a:gd name="connsiteX44" fmla="*/ 166460 w 367013"/>
              <a:gd name="connsiteY44" fmla="*/ 546655 h 1270555"/>
              <a:gd name="connsiteX45" fmla="*/ 128360 w 367013"/>
              <a:gd name="connsiteY45" fmla="*/ 537130 h 1270555"/>
              <a:gd name="connsiteX46" fmla="*/ 90260 w 367013"/>
              <a:gd name="connsiteY46" fmla="*/ 584755 h 1270555"/>
              <a:gd name="connsiteX47" fmla="*/ 52160 w 367013"/>
              <a:gd name="connsiteY47" fmla="*/ 689530 h 1270555"/>
              <a:gd name="connsiteX48" fmla="*/ 33110 w 367013"/>
              <a:gd name="connsiteY48" fmla="*/ 803830 h 1270555"/>
              <a:gd name="connsiteX49" fmla="*/ 99785 w 367013"/>
              <a:gd name="connsiteY49" fmla="*/ 822880 h 1270555"/>
              <a:gd name="connsiteX50" fmla="*/ 223610 w 367013"/>
              <a:gd name="connsiteY50" fmla="*/ 708580 h 1270555"/>
              <a:gd name="connsiteX51" fmla="*/ 242660 w 367013"/>
              <a:gd name="connsiteY51" fmla="*/ 603805 h 1270555"/>
              <a:gd name="connsiteX52" fmla="*/ 252185 w 367013"/>
              <a:gd name="connsiteY52" fmla="*/ 565705 h 1270555"/>
              <a:gd name="connsiteX53" fmla="*/ 214085 w 367013"/>
              <a:gd name="connsiteY53" fmla="*/ 470455 h 1270555"/>
              <a:gd name="connsiteX54" fmla="*/ 175985 w 367013"/>
              <a:gd name="connsiteY54" fmla="*/ 575230 h 1270555"/>
              <a:gd name="connsiteX55" fmla="*/ 166460 w 367013"/>
              <a:gd name="connsiteY55" fmla="*/ 708580 h 1270555"/>
              <a:gd name="connsiteX56" fmla="*/ 175985 w 367013"/>
              <a:gd name="connsiteY56" fmla="*/ 832405 h 1270555"/>
              <a:gd name="connsiteX57" fmla="*/ 204560 w 367013"/>
              <a:gd name="connsiteY57" fmla="*/ 813355 h 1270555"/>
              <a:gd name="connsiteX58" fmla="*/ 214085 w 367013"/>
              <a:gd name="connsiteY58" fmla="*/ 784780 h 1270555"/>
              <a:gd name="connsiteX59" fmla="*/ 233135 w 367013"/>
              <a:gd name="connsiteY59" fmla="*/ 746680 h 1270555"/>
              <a:gd name="connsiteX60" fmla="*/ 204560 w 367013"/>
              <a:gd name="connsiteY60" fmla="*/ 784780 h 1270555"/>
              <a:gd name="connsiteX61" fmla="*/ 175985 w 367013"/>
              <a:gd name="connsiteY61" fmla="*/ 860980 h 1270555"/>
              <a:gd name="connsiteX62" fmla="*/ 185510 w 367013"/>
              <a:gd name="connsiteY62" fmla="*/ 918130 h 1270555"/>
              <a:gd name="connsiteX63" fmla="*/ 204560 w 367013"/>
              <a:gd name="connsiteY63" fmla="*/ 860980 h 1270555"/>
              <a:gd name="connsiteX64" fmla="*/ 175985 w 367013"/>
              <a:gd name="connsiteY64" fmla="*/ 880030 h 1270555"/>
              <a:gd name="connsiteX65" fmla="*/ 128360 w 367013"/>
              <a:gd name="connsiteY65" fmla="*/ 975280 h 1270555"/>
              <a:gd name="connsiteX66" fmla="*/ 147410 w 367013"/>
              <a:gd name="connsiteY66" fmla="*/ 1013380 h 1270555"/>
              <a:gd name="connsiteX67" fmla="*/ 195035 w 367013"/>
              <a:gd name="connsiteY67" fmla="*/ 937180 h 1270555"/>
              <a:gd name="connsiteX68" fmla="*/ 175985 w 367013"/>
              <a:gd name="connsiteY68" fmla="*/ 908605 h 1270555"/>
              <a:gd name="connsiteX69" fmla="*/ 118835 w 367013"/>
              <a:gd name="connsiteY69" fmla="*/ 927655 h 1270555"/>
              <a:gd name="connsiteX70" fmla="*/ 52160 w 367013"/>
              <a:gd name="connsiteY70" fmla="*/ 994330 h 1270555"/>
              <a:gd name="connsiteX71" fmla="*/ 33110 w 367013"/>
              <a:gd name="connsiteY71" fmla="*/ 1041955 h 1270555"/>
              <a:gd name="connsiteX72" fmla="*/ 14060 w 367013"/>
              <a:gd name="connsiteY72" fmla="*/ 1080055 h 1270555"/>
              <a:gd name="connsiteX73" fmla="*/ 14060 w 367013"/>
              <a:gd name="connsiteY73" fmla="*/ 1261030 h 1270555"/>
              <a:gd name="connsiteX74" fmla="*/ 42635 w 367013"/>
              <a:gd name="connsiteY74" fmla="*/ 1270555 h 1270555"/>
              <a:gd name="connsiteX75" fmla="*/ 109310 w 367013"/>
              <a:gd name="connsiteY75" fmla="*/ 1232455 h 1270555"/>
              <a:gd name="connsiteX76" fmla="*/ 128360 w 367013"/>
              <a:gd name="connsiteY76" fmla="*/ 1203880 h 1270555"/>
              <a:gd name="connsiteX77" fmla="*/ 156935 w 367013"/>
              <a:gd name="connsiteY77" fmla="*/ 1156255 h 1270555"/>
              <a:gd name="connsiteX78" fmla="*/ 185510 w 367013"/>
              <a:gd name="connsiteY78" fmla="*/ 1127680 h 1270555"/>
              <a:gd name="connsiteX79" fmla="*/ 195035 w 367013"/>
              <a:gd name="connsiteY79" fmla="*/ 1051480 h 1270555"/>
              <a:gd name="connsiteX80" fmla="*/ 185510 w 367013"/>
              <a:gd name="connsiteY80" fmla="*/ 1013380 h 1270555"/>
              <a:gd name="connsiteX81" fmla="*/ 185510 w 367013"/>
              <a:gd name="connsiteY81" fmla="*/ 1099105 h 1270555"/>
              <a:gd name="connsiteX82" fmla="*/ 233135 w 367013"/>
              <a:gd name="connsiteY82" fmla="*/ 1089580 h 1270555"/>
              <a:gd name="connsiteX83" fmla="*/ 223610 w 367013"/>
              <a:gd name="connsiteY83" fmla="*/ 1108630 h 1270555"/>
              <a:gd name="connsiteX84" fmla="*/ 242660 w 367013"/>
              <a:gd name="connsiteY84" fmla="*/ 1146730 h 1270555"/>
              <a:gd name="connsiteX85" fmla="*/ 290285 w 367013"/>
              <a:gd name="connsiteY85" fmla="*/ 1099105 h 1270555"/>
              <a:gd name="connsiteX86" fmla="*/ 328385 w 367013"/>
              <a:gd name="connsiteY86" fmla="*/ 1051480 h 1270555"/>
              <a:gd name="connsiteX87" fmla="*/ 318860 w 367013"/>
              <a:gd name="connsiteY87" fmla="*/ 1022905 h 1270555"/>
              <a:gd name="connsiteX88" fmla="*/ 204560 w 367013"/>
              <a:gd name="connsiteY88" fmla="*/ 1099105 h 1270555"/>
              <a:gd name="connsiteX89" fmla="*/ 166460 w 367013"/>
              <a:gd name="connsiteY89" fmla="*/ 1127680 h 1270555"/>
              <a:gd name="connsiteX90" fmla="*/ 118835 w 367013"/>
              <a:gd name="connsiteY90" fmla="*/ 1118155 h 1270555"/>
              <a:gd name="connsiteX91" fmla="*/ 195035 w 367013"/>
              <a:gd name="connsiteY91" fmla="*/ 1041955 h 1270555"/>
              <a:gd name="connsiteX92" fmla="*/ 233135 w 367013"/>
              <a:gd name="connsiteY92" fmla="*/ 1013380 h 1270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67013" h="1270555">
                <a:moveTo>
                  <a:pt x="109310" y="22780"/>
                </a:moveTo>
                <a:cubicBezTo>
                  <a:pt x="106135" y="38655"/>
                  <a:pt x="95858" y="54699"/>
                  <a:pt x="99785" y="70405"/>
                </a:cubicBezTo>
                <a:cubicBezTo>
                  <a:pt x="114954" y="131082"/>
                  <a:pt x="216580" y="82940"/>
                  <a:pt x="233135" y="79930"/>
                </a:cubicBezTo>
                <a:cubicBezTo>
                  <a:pt x="229960" y="54530"/>
                  <a:pt x="238488" y="24560"/>
                  <a:pt x="223610" y="3730"/>
                </a:cubicBezTo>
                <a:cubicBezTo>
                  <a:pt x="216001" y="-6922"/>
                  <a:pt x="197542" y="8098"/>
                  <a:pt x="185510" y="13255"/>
                </a:cubicBezTo>
                <a:cubicBezTo>
                  <a:pt x="162303" y="23201"/>
                  <a:pt x="145524" y="43716"/>
                  <a:pt x="128360" y="60880"/>
                </a:cubicBezTo>
                <a:cubicBezTo>
                  <a:pt x="122010" y="79930"/>
                  <a:pt x="109310" y="98980"/>
                  <a:pt x="128360" y="118030"/>
                </a:cubicBezTo>
                <a:cubicBezTo>
                  <a:pt x="135460" y="125130"/>
                  <a:pt x="147410" y="124380"/>
                  <a:pt x="156935" y="127555"/>
                </a:cubicBezTo>
                <a:cubicBezTo>
                  <a:pt x="166460" y="124380"/>
                  <a:pt x="176530" y="122520"/>
                  <a:pt x="185510" y="118030"/>
                </a:cubicBezTo>
                <a:cubicBezTo>
                  <a:pt x="195749" y="112910"/>
                  <a:pt x="205990" y="107075"/>
                  <a:pt x="214085" y="98980"/>
                </a:cubicBezTo>
                <a:cubicBezTo>
                  <a:pt x="232549" y="80516"/>
                  <a:pt x="234913" y="65071"/>
                  <a:pt x="242660" y="41830"/>
                </a:cubicBezTo>
                <a:cubicBezTo>
                  <a:pt x="239485" y="29130"/>
                  <a:pt x="244360" y="10465"/>
                  <a:pt x="233135" y="3730"/>
                </a:cubicBezTo>
                <a:cubicBezTo>
                  <a:pt x="216784" y="-6081"/>
                  <a:pt x="150103" y="40214"/>
                  <a:pt x="147410" y="41830"/>
                </a:cubicBezTo>
                <a:cubicBezTo>
                  <a:pt x="141060" y="54530"/>
                  <a:pt x="133346" y="66635"/>
                  <a:pt x="128360" y="79930"/>
                </a:cubicBezTo>
                <a:cubicBezTo>
                  <a:pt x="123763" y="92187"/>
                  <a:pt x="118241" y="104953"/>
                  <a:pt x="118835" y="118030"/>
                </a:cubicBezTo>
                <a:cubicBezTo>
                  <a:pt x="123133" y="212596"/>
                  <a:pt x="107941" y="269061"/>
                  <a:pt x="166460" y="327580"/>
                </a:cubicBezTo>
                <a:cubicBezTo>
                  <a:pt x="174555" y="335675"/>
                  <a:pt x="185510" y="340280"/>
                  <a:pt x="195035" y="346630"/>
                </a:cubicBezTo>
                <a:cubicBezTo>
                  <a:pt x="182163" y="295142"/>
                  <a:pt x="189898" y="272126"/>
                  <a:pt x="99785" y="327580"/>
                </a:cubicBezTo>
                <a:cubicBezTo>
                  <a:pt x="80286" y="339579"/>
                  <a:pt x="75422" y="366414"/>
                  <a:pt x="61685" y="384730"/>
                </a:cubicBezTo>
                <a:lnTo>
                  <a:pt x="33110" y="422830"/>
                </a:lnTo>
                <a:cubicBezTo>
                  <a:pt x="36285" y="432355"/>
                  <a:pt x="32834" y="449227"/>
                  <a:pt x="42635" y="451405"/>
                </a:cubicBezTo>
                <a:cubicBezTo>
                  <a:pt x="119513" y="468489"/>
                  <a:pt x="114382" y="455239"/>
                  <a:pt x="128360" y="413305"/>
                </a:cubicBezTo>
                <a:cubicBezTo>
                  <a:pt x="122010" y="397430"/>
                  <a:pt x="124603" y="373326"/>
                  <a:pt x="109310" y="365680"/>
                </a:cubicBezTo>
                <a:cubicBezTo>
                  <a:pt x="99071" y="360560"/>
                  <a:pt x="87484" y="383149"/>
                  <a:pt x="90260" y="394255"/>
                </a:cubicBezTo>
                <a:cubicBezTo>
                  <a:pt x="92695" y="403995"/>
                  <a:pt x="109310" y="400605"/>
                  <a:pt x="118835" y="403780"/>
                </a:cubicBezTo>
                <a:cubicBezTo>
                  <a:pt x="134710" y="400605"/>
                  <a:pt x="154023" y="404619"/>
                  <a:pt x="166460" y="394255"/>
                </a:cubicBezTo>
                <a:cubicBezTo>
                  <a:pt x="176517" y="385874"/>
                  <a:pt x="186877" y="363417"/>
                  <a:pt x="175985" y="356155"/>
                </a:cubicBezTo>
                <a:cubicBezTo>
                  <a:pt x="164171" y="348279"/>
                  <a:pt x="150585" y="368855"/>
                  <a:pt x="137885" y="375205"/>
                </a:cubicBezTo>
                <a:cubicBezTo>
                  <a:pt x="128360" y="387905"/>
                  <a:pt x="115416" y="398651"/>
                  <a:pt x="109310" y="413305"/>
                </a:cubicBezTo>
                <a:cubicBezTo>
                  <a:pt x="99240" y="437473"/>
                  <a:pt x="97006" y="464207"/>
                  <a:pt x="90260" y="489505"/>
                </a:cubicBezTo>
                <a:cubicBezTo>
                  <a:pt x="84304" y="511839"/>
                  <a:pt x="77560" y="533955"/>
                  <a:pt x="71210" y="556180"/>
                </a:cubicBezTo>
                <a:cubicBezTo>
                  <a:pt x="69321" y="573177"/>
                  <a:pt x="52160" y="724769"/>
                  <a:pt x="52160" y="737155"/>
                </a:cubicBezTo>
                <a:cubicBezTo>
                  <a:pt x="52160" y="822939"/>
                  <a:pt x="58510" y="908605"/>
                  <a:pt x="61685" y="994330"/>
                </a:cubicBezTo>
                <a:cubicBezTo>
                  <a:pt x="93435" y="972105"/>
                  <a:pt x="126216" y="951285"/>
                  <a:pt x="156935" y="927655"/>
                </a:cubicBezTo>
                <a:cubicBezTo>
                  <a:pt x="167612" y="919442"/>
                  <a:pt x="176598" y="909181"/>
                  <a:pt x="185510" y="899080"/>
                </a:cubicBezTo>
                <a:cubicBezTo>
                  <a:pt x="220134" y="859840"/>
                  <a:pt x="298695" y="781726"/>
                  <a:pt x="328385" y="718105"/>
                </a:cubicBezTo>
                <a:cubicBezTo>
                  <a:pt x="342846" y="687117"/>
                  <a:pt x="353785" y="654605"/>
                  <a:pt x="366485" y="622855"/>
                </a:cubicBezTo>
                <a:cubicBezTo>
                  <a:pt x="363310" y="594280"/>
                  <a:pt x="374211" y="560131"/>
                  <a:pt x="356960" y="537130"/>
                </a:cubicBezTo>
                <a:cubicBezTo>
                  <a:pt x="347246" y="524178"/>
                  <a:pt x="322696" y="537513"/>
                  <a:pt x="309335" y="546655"/>
                </a:cubicBezTo>
                <a:cubicBezTo>
                  <a:pt x="261018" y="579714"/>
                  <a:pt x="175985" y="660955"/>
                  <a:pt x="175985" y="660955"/>
                </a:cubicBezTo>
                <a:cubicBezTo>
                  <a:pt x="163285" y="686355"/>
                  <a:pt x="148807" y="710941"/>
                  <a:pt x="137885" y="737155"/>
                </a:cubicBezTo>
                <a:cubicBezTo>
                  <a:pt x="132850" y="749239"/>
                  <a:pt x="123498" y="763100"/>
                  <a:pt x="128360" y="775255"/>
                </a:cubicBezTo>
                <a:cubicBezTo>
                  <a:pt x="132089" y="784577"/>
                  <a:pt x="147410" y="781605"/>
                  <a:pt x="156935" y="784780"/>
                </a:cubicBezTo>
                <a:cubicBezTo>
                  <a:pt x="166460" y="768905"/>
                  <a:pt x="177231" y="753714"/>
                  <a:pt x="185510" y="737155"/>
                </a:cubicBezTo>
                <a:cubicBezTo>
                  <a:pt x="214481" y="679212"/>
                  <a:pt x="185238" y="594940"/>
                  <a:pt x="166460" y="546655"/>
                </a:cubicBezTo>
                <a:cubicBezTo>
                  <a:pt x="161715" y="534454"/>
                  <a:pt x="141060" y="540305"/>
                  <a:pt x="128360" y="537130"/>
                </a:cubicBezTo>
                <a:cubicBezTo>
                  <a:pt x="115660" y="553005"/>
                  <a:pt x="99352" y="566571"/>
                  <a:pt x="90260" y="584755"/>
                </a:cubicBezTo>
                <a:cubicBezTo>
                  <a:pt x="73640" y="617994"/>
                  <a:pt x="63245" y="654059"/>
                  <a:pt x="52160" y="689530"/>
                </a:cubicBezTo>
                <a:cubicBezTo>
                  <a:pt x="44830" y="712988"/>
                  <a:pt x="35776" y="785171"/>
                  <a:pt x="33110" y="803830"/>
                </a:cubicBezTo>
                <a:cubicBezTo>
                  <a:pt x="55335" y="810180"/>
                  <a:pt x="77610" y="829402"/>
                  <a:pt x="99785" y="822880"/>
                </a:cubicBezTo>
                <a:cubicBezTo>
                  <a:pt x="177550" y="800008"/>
                  <a:pt x="190693" y="763442"/>
                  <a:pt x="223610" y="708580"/>
                </a:cubicBezTo>
                <a:cubicBezTo>
                  <a:pt x="229960" y="673655"/>
                  <a:pt x="235698" y="638613"/>
                  <a:pt x="242660" y="603805"/>
                </a:cubicBezTo>
                <a:cubicBezTo>
                  <a:pt x="245227" y="590968"/>
                  <a:pt x="254928" y="578505"/>
                  <a:pt x="252185" y="565705"/>
                </a:cubicBezTo>
                <a:cubicBezTo>
                  <a:pt x="245020" y="532268"/>
                  <a:pt x="226785" y="502205"/>
                  <a:pt x="214085" y="470455"/>
                </a:cubicBezTo>
                <a:cubicBezTo>
                  <a:pt x="205903" y="490911"/>
                  <a:pt x="178920" y="555665"/>
                  <a:pt x="175985" y="575230"/>
                </a:cubicBezTo>
                <a:cubicBezTo>
                  <a:pt x="169374" y="619300"/>
                  <a:pt x="169635" y="664130"/>
                  <a:pt x="166460" y="708580"/>
                </a:cubicBezTo>
                <a:cubicBezTo>
                  <a:pt x="169635" y="749855"/>
                  <a:pt x="161838" y="793500"/>
                  <a:pt x="175985" y="832405"/>
                </a:cubicBezTo>
                <a:cubicBezTo>
                  <a:pt x="179897" y="843163"/>
                  <a:pt x="197409" y="822294"/>
                  <a:pt x="204560" y="813355"/>
                </a:cubicBezTo>
                <a:cubicBezTo>
                  <a:pt x="210832" y="805515"/>
                  <a:pt x="210130" y="794008"/>
                  <a:pt x="214085" y="784780"/>
                </a:cubicBezTo>
                <a:cubicBezTo>
                  <a:pt x="219678" y="771729"/>
                  <a:pt x="247334" y="746680"/>
                  <a:pt x="233135" y="746680"/>
                </a:cubicBezTo>
                <a:cubicBezTo>
                  <a:pt x="217260" y="746680"/>
                  <a:pt x="212270" y="770903"/>
                  <a:pt x="204560" y="784780"/>
                </a:cubicBezTo>
                <a:cubicBezTo>
                  <a:pt x="195069" y="801864"/>
                  <a:pt x="183114" y="839593"/>
                  <a:pt x="175985" y="860980"/>
                </a:cubicBezTo>
                <a:cubicBezTo>
                  <a:pt x="179160" y="880030"/>
                  <a:pt x="166197" y="918130"/>
                  <a:pt x="185510" y="918130"/>
                </a:cubicBezTo>
                <a:cubicBezTo>
                  <a:pt x="205590" y="918130"/>
                  <a:pt x="221268" y="849841"/>
                  <a:pt x="204560" y="860980"/>
                </a:cubicBezTo>
                <a:lnTo>
                  <a:pt x="175985" y="880030"/>
                </a:lnTo>
                <a:cubicBezTo>
                  <a:pt x="166685" y="895530"/>
                  <a:pt x="128360" y="953675"/>
                  <a:pt x="128360" y="975280"/>
                </a:cubicBezTo>
                <a:cubicBezTo>
                  <a:pt x="128360" y="989479"/>
                  <a:pt x="141060" y="1000680"/>
                  <a:pt x="147410" y="1013380"/>
                </a:cubicBezTo>
                <a:cubicBezTo>
                  <a:pt x="155268" y="1002902"/>
                  <a:pt x="195035" y="954613"/>
                  <a:pt x="195035" y="937180"/>
                </a:cubicBezTo>
                <a:cubicBezTo>
                  <a:pt x="195035" y="925732"/>
                  <a:pt x="182335" y="918130"/>
                  <a:pt x="175985" y="908605"/>
                </a:cubicBezTo>
                <a:cubicBezTo>
                  <a:pt x="156935" y="914955"/>
                  <a:pt x="137185" y="919500"/>
                  <a:pt x="118835" y="927655"/>
                </a:cubicBezTo>
                <a:cubicBezTo>
                  <a:pt x="90302" y="940336"/>
                  <a:pt x="67296" y="969103"/>
                  <a:pt x="52160" y="994330"/>
                </a:cubicBezTo>
                <a:cubicBezTo>
                  <a:pt x="43363" y="1008991"/>
                  <a:pt x="40054" y="1026331"/>
                  <a:pt x="33110" y="1041955"/>
                </a:cubicBezTo>
                <a:cubicBezTo>
                  <a:pt x="27343" y="1054930"/>
                  <a:pt x="20410" y="1067355"/>
                  <a:pt x="14060" y="1080055"/>
                </a:cubicBezTo>
                <a:cubicBezTo>
                  <a:pt x="340" y="1148656"/>
                  <a:pt x="-9127" y="1174077"/>
                  <a:pt x="14060" y="1261030"/>
                </a:cubicBezTo>
                <a:cubicBezTo>
                  <a:pt x="16647" y="1270731"/>
                  <a:pt x="33110" y="1267380"/>
                  <a:pt x="42635" y="1270555"/>
                </a:cubicBezTo>
                <a:cubicBezTo>
                  <a:pt x="57576" y="1263084"/>
                  <a:pt x="95847" y="1245918"/>
                  <a:pt x="109310" y="1232455"/>
                </a:cubicBezTo>
                <a:cubicBezTo>
                  <a:pt x="117405" y="1224360"/>
                  <a:pt x="122293" y="1213588"/>
                  <a:pt x="128360" y="1203880"/>
                </a:cubicBezTo>
                <a:cubicBezTo>
                  <a:pt x="138172" y="1188181"/>
                  <a:pt x="145827" y="1171066"/>
                  <a:pt x="156935" y="1156255"/>
                </a:cubicBezTo>
                <a:cubicBezTo>
                  <a:pt x="165017" y="1145479"/>
                  <a:pt x="175985" y="1137205"/>
                  <a:pt x="185510" y="1127680"/>
                </a:cubicBezTo>
                <a:cubicBezTo>
                  <a:pt x="188685" y="1102280"/>
                  <a:pt x="190827" y="1076729"/>
                  <a:pt x="195035" y="1051480"/>
                </a:cubicBezTo>
                <a:cubicBezTo>
                  <a:pt x="212455" y="946959"/>
                  <a:pt x="232385" y="919630"/>
                  <a:pt x="185510" y="1013380"/>
                </a:cubicBezTo>
                <a:cubicBezTo>
                  <a:pt x="184004" y="1020911"/>
                  <a:pt x="163498" y="1088099"/>
                  <a:pt x="185510" y="1099105"/>
                </a:cubicBezTo>
                <a:cubicBezTo>
                  <a:pt x="199990" y="1106345"/>
                  <a:pt x="217260" y="1092755"/>
                  <a:pt x="233135" y="1089580"/>
                </a:cubicBezTo>
                <a:cubicBezTo>
                  <a:pt x="283292" y="1014345"/>
                  <a:pt x="224376" y="1101737"/>
                  <a:pt x="223610" y="1108630"/>
                </a:cubicBezTo>
                <a:cubicBezTo>
                  <a:pt x="222042" y="1122742"/>
                  <a:pt x="236310" y="1134030"/>
                  <a:pt x="242660" y="1146730"/>
                </a:cubicBezTo>
                <a:cubicBezTo>
                  <a:pt x="293460" y="1070530"/>
                  <a:pt x="226785" y="1162605"/>
                  <a:pt x="290285" y="1099105"/>
                </a:cubicBezTo>
                <a:cubicBezTo>
                  <a:pt x="304660" y="1084730"/>
                  <a:pt x="315685" y="1067355"/>
                  <a:pt x="328385" y="1051480"/>
                </a:cubicBezTo>
                <a:cubicBezTo>
                  <a:pt x="325210" y="1041955"/>
                  <a:pt x="328850" y="1021906"/>
                  <a:pt x="318860" y="1022905"/>
                </a:cubicBezTo>
                <a:cubicBezTo>
                  <a:pt x="222454" y="1032546"/>
                  <a:pt x="249955" y="1053710"/>
                  <a:pt x="204560" y="1099105"/>
                </a:cubicBezTo>
                <a:cubicBezTo>
                  <a:pt x="193335" y="1110330"/>
                  <a:pt x="179160" y="1118155"/>
                  <a:pt x="166460" y="1127680"/>
                </a:cubicBezTo>
                <a:cubicBezTo>
                  <a:pt x="150585" y="1124505"/>
                  <a:pt x="113715" y="1133514"/>
                  <a:pt x="118835" y="1118155"/>
                </a:cubicBezTo>
                <a:cubicBezTo>
                  <a:pt x="130194" y="1084077"/>
                  <a:pt x="166298" y="1063508"/>
                  <a:pt x="195035" y="1041955"/>
                </a:cubicBezTo>
                <a:lnTo>
                  <a:pt x="233135" y="1013380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16"/>
          <p:cNvSpPr/>
          <p:nvPr/>
        </p:nvSpPr>
        <p:spPr>
          <a:xfrm>
            <a:off x="5162550" y="2980579"/>
            <a:ext cx="355800" cy="1301407"/>
          </a:xfrm>
          <a:custGeom>
            <a:avLst/>
            <a:gdLst>
              <a:gd name="connsiteX0" fmla="*/ 171450 w 355800"/>
              <a:gd name="connsiteY0" fmla="*/ 105521 h 1301407"/>
              <a:gd name="connsiteX1" fmla="*/ 180975 w 355800"/>
              <a:gd name="connsiteY1" fmla="*/ 153146 h 1301407"/>
              <a:gd name="connsiteX2" fmla="*/ 209550 w 355800"/>
              <a:gd name="connsiteY2" fmla="*/ 143621 h 1301407"/>
              <a:gd name="connsiteX3" fmla="*/ 257175 w 355800"/>
              <a:gd name="connsiteY3" fmla="*/ 86471 h 1301407"/>
              <a:gd name="connsiteX4" fmla="*/ 238125 w 355800"/>
              <a:gd name="connsiteY4" fmla="*/ 19796 h 1301407"/>
              <a:gd name="connsiteX5" fmla="*/ 209550 w 355800"/>
              <a:gd name="connsiteY5" fmla="*/ 746 h 1301407"/>
              <a:gd name="connsiteX6" fmla="*/ 161925 w 355800"/>
              <a:gd name="connsiteY6" fmla="*/ 48371 h 1301407"/>
              <a:gd name="connsiteX7" fmla="*/ 152400 w 355800"/>
              <a:gd name="connsiteY7" fmla="*/ 76946 h 1301407"/>
              <a:gd name="connsiteX8" fmla="*/ 123825 w 355800"/>
              <a:gd name="connsiteY8" fmla="*/ 115046 h 1301407"/>
              <a:gd name="connsiteX9" fmla="*/ 104775 w 355800"/>
              <a:gd name="connsiteY9" fmla="*/ 143621 h 1301407"/>
              <a:gd name="connsiteX10" fmla="*/ 142875 w 355800"/>
              <a:gd name="connsiteY10" fmla="*/ 210296 h 1301407"/>
              <a:gd name="connsiteX11" fmla="*/ 171450 w 355800"/>
              <a:gd name="connsiteY11" fmla="*/ 191246 h 1301407"/>
              <a:gd name="connsiteX12" fmla="*/ 219075 w 355800"/>
              <a:gd name="connsiteY12" fmla="*/ 105521 h 1301407"/>
              <a:gd name="connsiteX13" fmla="*/ 180975 w 355800"/>
              <a:gd name="connsiteY13" fmla="*/ 19796 h 1301407"/>
              <a:gd name="connsiteX14" fmla="*/ 114300 w 355800"/>
              <a:gd name="connsiteY14" fmla="*/ 48371 h 1301407"/>
              <a:gd name="connsiteX15" fmla="*/ 19050 w 355800"/>
              <a:gd name="connsiteY15" fmla="*/ 162671 h 1301407"/>
              <a:gd name="connsiteX16" fmla="*/ 9525 w 355800"/>
              <a:gd name="connsiteY16" fmla="*/ 191246 h 1301407"/>
              <a:gd name="connsiteX17" fmla="*/ 19050 w 355800"/>
              <a:gd name="connsiteY17" fmla="*/ 219821 h 1301407"/>
              <a:gd name="connsiteX18" fmla="*/ 123825 w 355800"/>
              <a:gd name="connsiteY18" fmla="*/ 229346 h 1301407"/>
              <a:gd name="connsiteX19" fmla="*/ 142875 w 355800"/>
              <a:gd name="connsiteY19" fmla="*/ 200771 h 1301407"/>
              <a:gd name="connsiteX20" fmla="*/ 114300 w 355800"/>
              <a:gd name="connsiteY20" fmla="*/ 191246 h 1301407"/>
              <a:gd name="connsiteX21" fmla="*/ 95250 w 355800"/>
              <a:gd name="connsiteY21" fmla="*/ 248396 h 1301407"/>
              <a:gd name="connsiteX22" fmla="*/ 76200 w 355800"/>
              <a:gd name="connsiteY22" fmla="*/ 315071 h 1301407"/>
              <a:gd name="connsiteX23" fmla="*/ 104775 w 355800"/>
              <a:gd name="connsiteY23" fmla="*/ 334121 h 1301407"/>
              <a:gd name="connsiteX24" fmla="*/ 142875 w 355800"/>
              <a:gd name="connsiteY24" fmla="*/ 276971 h 1301407"/>
              <a:gd name="connsiteX25" fmla="*/ 95250 w 355800"/>
              <a:gd name="connsiteY25" fmla="*/ 257921 h 1301407"/>
              <a:gd name="connsiteX26" fmla="*/ 28575 w 355800"/>
              <a:gd name="connsiteY26" fmla="*/ 324596 h 1301407"/>
              <a:gd name="connsiteX27" fmla="*/ 9525 w 355800"/>
              <a:gd name="connsiteY27" fmla="*/ 391271 h 1301407"/>
              <a:gd name="connsiteX28" fmla="*/ 19050 w 355800"/>
              <a:gd name="connsiteY28" fmla="*/ 438896 h 1301407"/>
              <a:gd name="connsiteX29" fmla="*/ 47625 w 355800"/>
              <a:gd name="connsiteY29" fmla="*/ 448421 h 1301407"/>
              <a:gd name="connsiteX30" fmla="*/ 85725 w 355800"/>
              <a:gd name="connsiteY30" fmla="*/ 457946 h 1301407"/>
              <a:gd name="connsiteX31" fmla="*/ 133350 w 355800"/>
              <a:gd name="connsiteY31" fmla="*/ 448421 h 1301407"/>
              <a:gd name="connsiteX32" fmla="*/ 200025 w 355800"/>
              <a:gd name="connsiteY32" fmla="*/ 372221 h 1301407"/>
              <a:gd name="connsiteX33" fmla="*/ 200025 w 355800"/>
              <a:gd name="connsiteY33" fmla="*/ 286496 h 1301407"/>
              <a:gd name="connsiteX34" fmla="*/ 142875 w 355800"/>
              <a:gd name="connsiteY34" fmla="*/ 296021 h 1301407"/>
              <a:gd name="connsiteX35" fmla="*/ 38100 w 355800"/>
              <a:gd name="connsiteY35" fmla="*/ 419846 h 1301407"/>
              <a:gd name="connsiteX36" fmla="*/ 0 w 355800"/>
              <a:gd name="connsiteY36" fmla="*/ 515096 h 1301407"/>
              <a:gd name="connsiteX37" fmla="*/ 47625 w 355800"/>
              <a:gd name="connsiteY37" fmla="*/ 610346 h 1301407"/>
              <a:gd name="connsiteX38" fmla="*/ 95250 w 355800"/>
              <a:gd name="connsiteY38" fmla="*/ 600821 h 1301407"/>
              <a:gd name="connsiteX39" fmla="*/ 161925 w 355800"/>
              <a:gd name="connsiteY39" fmla="*/ 515096 h 1301407"/>
              <a:gd name="connsiteX40" fmla="*/ 180975 w 355800"/>
              <a:gd name="connsiteY40" fmla="*/ 457946 h 1301407"/>
              <a:gd name="connsiteX41" fmla="*/ 152400 w 355800"/>
              <a:gd name="connsiteY41" fmla="*/ 438896 h 1301407"/>
              <a:gd name="connsiteX42" fmla="*/ 104775 w 355800"/>
              <a:gd name="connsiteY42" fmla="*/ 476996 h 1301407"/>
              <a:gd name="connsiteX43" fmla="*/ 57150 w 355800"/>
              <a:gd name="connsiteY43" fmla="*/ 581771 h 1301407"/>
              <a:gd name="connsiteX44" fmla="*/ 47625 w 355800"/>
              <a:gd name="connsiteY44" fmla="*/ 619871 h 1301407"/>
              <a:gd name="connsiteX45" fmla="*/ 228600 w 355800"/>
              <a:gd name="connsiteY45" fmla="*/ 629396 h 1301407"/>
              <a:gd name="connsiteX46" fmla="*/ 266700 w 355800"/>
              <a:gd name="connsiteY46" fmla="*/ 581771 h 1301407"/>
              <a:gd name="connsiteX47" fmla="*/ 257175 w 355800"/>
              <a:gd name="connsiteY47" fmla="*/ 543671 h 1301407"/>
              <a:gd name="connsiteX48" fmla="*/ 200025 w 355800"/>
              <a:gd name="connsiteY48" fmla="*/ 572246 h 1301407"/>
              <a:gd name="connsiteX49" fmla="*/ 152400 w 355800"/>
              <a:gd name="connsiteY49" fmla="*/ 638921 h 1301407"/>
              <a:gd name="connsiteX50" fmla="*/ 123825 w 355800"/>
              <a:gd name="connsiteY50" fmla="*/ 715121 h 1301407"/>
              <a:gd name="connsiteX51" fmla="*/ 133350 w 355800"/>
              <a:gd name="connsiteY51" fmla="*/ 762746 h 1301407"/>
              <a:gd name="connsiteX52" fmla="*/ 171450 w 355800"/>
              <a:gd name="connsiteY52" fmla="*/ 753221 h 1301407"/>
              <a:gd name="connsiteX53" fmla="*/ 180975 w 355800"/>
              <a:gd name="connsiteY53" fmla="*/ 724646 h 1301407"/>
              <a:gd name="connsiteX54" fmla="*/ 142875 w 355800"/>
              <a:gd name="connsiteY54" fmla="*/ 743696 h 1301407"/>
              <a:gd name="connsiteX55" fmla="*/ 114300 w 355800"/>
              <a:gd name="connsiteY55" fmla="*/ 772271 h 1301407"/>
              <a:gd name="connsiteX56" fmla="*/ 95250 w 355800"/>
              <a:gd name="connsiteY56" fmla="*/ 819896 h 1301407"/>
              <a:gd name="connsiteX57" fmla="*/ 85725 w 355800"/>
              <a:gd name="connsiteY57" fmla="*/ 848471 h 1301407"/>
              <a:gd name="connsiteX58" fmla="*/ 95250 w 355800"/>
              <a:gd name="connsiteY58" fmla="*/ 915146 h 1301407"/>
              <a:gd name="connsiteX59" fmla="*/ 123825 w 355800"/>
              <a:gd name="connsiteY59" fmla="*/ 934196 h 1301407"/>
              <a:gd name="connsiteX60" fmla="*/ 152400 w 355800"/>
              <a:gd name="connsiteY60" fmla="*/ 877046 h 1301407"/>
              <a:gd name="connsiteX61" fmla="*/ 142875 w 355800"/>
              <a:gd name="connsiteY61" fmla="*/ 848471 h 1301407"/>
              <a:gd name="connsiteX62" fmla="*/ 114300 w 355800"/>
              <a:gd name="connsiteY62" fmla="*/ 877046 h 1301407"/>
              <a:gd name="connsiteX63" fmla="*/ 57150 w 355800"/>
              <a:gd name="connsiteY63" fmla="*/ 953246 h 1301407"/>
              <a:gd name="connsiteX64" fmla="*/ 76200 w 355800"/>
              <a:gd name="connsiteY64" fmla="*/ 1010396 h 1301407"/>
              <a:gd name="connsiteX65" fmla="*/ 133350 w 355800"/>
              <a:gd name="connsiteY65" fmla="*/ 1029446 h 1301407"/>
              <a:gd name="connsiteX66" fmla="*/ 209550 w 355800"/>
              <a:gd name="connsiteY66" fmla="*/ 981821 h 1301407"/>
              <a:gd name="connsiteX67" fmla="*/ 228600 w 355800"/>
              <a:gd name="connsiteY67" fmla="*/ 924671 h 1301407"/>
              <a:gd name="connsiteX68" fmla="*/ 219075 w 355800"/>
              <a:gd name="connsiteY68" fmla="*/ 896096 h 1301407"/>
              <a:gd name="connsiteX69" fmla="*/ 104775 w 355800"/>
              <a:gd name="connsiteY69" fmla="*/ 1000871 h 1301407"/>
              <a:gd name="connsiteX70" fmla="*/ 47625 w 355800"/>
              <a:gd name="connsiteY70" fmla="*/ 1096121 h 1301407"/>
              <a:gd name="connsiteX71" fmla="*/ 38100 w 355800"/>
              <a:gd name="connsiteY71" fmla="*/ 1134221 h 1301407"/>
              <a:gd name="connsiteX72" fmla="*/ 200025 w 355800"/>
              <a:gd name="connsiteY72" fmla="*/ 1162796 h 1301407"/>
              <a:gd name="connsiteX73" fmla="*/ 219075 w 355800"/>
              <a:gd name="connsiteY73" fmla="*/ 1134221 h 1301407"/>
              <a:gd name="connsiteX74" fmla="*/ 247650 w 355800"/>
              <a:gd name="connsiteY74" fmla="*/ 1105646 h 1301407"/>
              <a:gd name="connsiteX75" fmla="*/ 257175 w 355800"/>
              <a:gd name="connsiteY75" fmla="*/ 1077071 h 1301407"/>
              <a:gd name="connsiteX76" fmla="*/ 247650 w 355800"/>
              <a:gd name="connsiteY76" fmla="*/ 991346 h 1301407"/>
              <a:gd name="connsiteX77" fmla="*/ 209550 w 355800"/>
              <a:gd name="connsiteY77" fmla="*/ 1000871 h 1301407"/>
              <a:gd name="connsiteX78" fmla="*/ 133350 w 355800"/>
              <a:gd name="connsiteY78" fmla="*/ 1153271 h 1301407"/>
              <a:gd name="connsiteX79" fmla="*/ 123825 w 355800"/>
              <a:gd name="connsiteY79" fmla="*/ 1200896 h 1301407"/>
              <a:gd name="connsiteX80" fmla="*/ 333375 w 355800"/>
              <a:gd name="connsiteY80" fmla="*/ 1210421 h 1301407"/>
              <a:gd name="connsiteX81" fmla="*/ 352425 w 355800"/>
              <a:gd name="connsiteY81" fmla="*/ 1181846 h 1301407"/>
              <a:gd name="connsiteX82" fmla="*/ 295275 w 355800"/>
              <a:gd name="connsiteY82" fmla="*/ 1200896 h 1301407"/>
              <a:gd name="connsiteX83" fmla="*/ 276225 w 355800"/>
              <a:gd name="connsiteY83" fmla="*/ 1238996 h 1301407"/>
              <a:gd name="connsiteX84" fmla="*/ 257175 w 355800"/>
              <a:gd name="connsiteY84" fmla="*/ 1267571 h 1301407"/>
              <a:gd name="connsiteX85" fmla="*/ 257175 w 355800"/>
              <a:gd name="connsiteY85" fmla="*/ 1258046 h 1301407"/>
              <a:gd name="connsiteX86" fmla="*/ 247650 w 355800"/>
              <a:gd name="connsiteY86" fmla="*/ 1191371 h 130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55800" h="1301407">
                <a:moveTo>
                  <a:pt x="171450" y="105521"/>
                </a:moveTo>
                <a:cubicBezTo>
                  <a:pt x="174625" y="121396"/>
                  <a:pt x="169527" y="141698"/>
                  <a:pt x="180975" y="153146"/>
                </a:cubicBezTo>
                <a:cubicBezTo>
                  <a:pt x="188075" y="160246"/>
                  <a:pt x="201196" y="149190"/>
                  <a:pt x="209550" y="143621"/>
                </a:cubicBezTo>
                <a:cubicBezTo>
                  <a:pt x="231552" y="128953"/>
                  <a:pt x="243118" y="107556"/>
                  <a:pt x="257175" y="86471"/>
                </a:cubicBezTo>
                <a:cubicBezTo>
                  <a:pt x="250825" y="64246"/>
                  <a:pt x="249350" y="40002"/>
                  <a:pt x="238125" y="19796"/>
                </a:cubicBezTo>
                <a:cubicBezTo>
                  <a:pt x="232566" y="9789"/>
                  <a:pt x="220269" y="-3274"/>
                  <a:pt x="209550" y="746"/>
                </a:cubicBezTo>
                <a:cubicBezTo>
                  <a:pt x="188529" y="8629"/>
                  <a:pt x="177800" y="32496"/>
                  <a:pt x="161925" y="48371"/>
                </a:cubicBezTo>
                <a:cubicBezTo>
                  <a:pt x="158750" y="57896"/>
                  <a:pt x="157381" y="68229"/>
                  <a:pt x="152400" y="76946"/>
                </a:cubicBezTo>
                <a:cubicBezTo>
                  <a:pt x="144524" y="90729"/>
                  <a:pt x="133052" y="102128"/>
                  <a:pt x="123825" y="115046"/>
                </a:cubicBezTo>
                <a:cubicBezTo>
                  <a:pt x="117171" y="124361"/>
                  <a:pt x="111125" y="134096"/>
                  <a:pt x="104775" y="143621"/>
                </a:cubicBezTo>
                <a:cubicBezTo>
                  <a:pt x="108636" y="166790"/>
                  <a:pt x="99781" y="217478"/>
                  <a:pt x="142875" y="210296"/>
                </a:cubicBezTo>
                <a:cubicBezTo>
                  <a:pt x="154167" y="208414"/>
                  <a:pt x="161925" y="197596"/>
                  <a:pt x="171450" y="191246"/>
                </a:cubicBezTo>
                <a:cubicBezTo>
                  <a:pt x="215119" y="125742"/>
                  <a:pt x="202310" y="155816"/>
                  <a:pt x="219075" y="105521"/>
                </a:cubicBezTo>
                <a:cubicBezTo>
                  <a:pt x="217938" y="97563"/>
                  <a:pt x="223127" y="15581"/>
                  <a:pt x="180975" y="19796"/>
                </a:cubicBezTo>
                <a:cubicBezTo>
                  <a:pt x="156915" y="22202"/>
                  <a:pt x="136525" y="38846"/>
                  <a:pt x="114300" y="48371"/>
                </a:cubicBezTo>
                <a:cubicBezTo>
                  <a:pt x="64367" y="98304"/>
                  <a:pt x="52203" y="102996"/>
                  <a:pt x="19050" y="162671"/>
                </a:cubicBezTo>
                <a:cubicBezTo>
                  <a:pt x="14174" y="171448"/>
                  <a:pt x="12700" y="181721"/>
                  <a:pt x="9525" y="191246"/>
                </a:cubicBezTo>
                <a:cubicBezTo>
                  <a:pt x="12700" y="200771"/>
                  <a:pt x="12778" y="211981"/>
                  <a:pt x="19050" y="219821"/>
                </a:cubicBezTo>
                <a:cubicBezTo>
                  <a:pt x="47765" y="255715"/>
                  <a:pt x="83578" y="234377"/>
                  <a:pt x="123825" y="229346"/>
                </a:cubicBezTo>
                <a:cubicBezTo>
                  <a:pt x="130175" y="219821"/>
                  <a:pt x="145651" y="211877"/>
                  <a:pt x="142875" y="200771"/>
                </a:cubicBezTo>
                <a:cubicBezTo>
                  <a:pt x="140440" y="191031"/>
                  <a:pt x="121400" y="184146"/>
                  <a:pt x="114300" y="191246"/>
                </a:cubicBezTo>
                <a:cubicBezTo>
                  <a:pt x="100101" y="205445"/>
                  <a:pt x="101600" y="229346"/>
                  <a:pt x="95250" y="248396"/>
                </a:cubicBezTo>
                <a:cubicBezTo>
                  <a:pt x="81585" y="289390"/>
                  <a:pt x="88160" y="267231"/>
                  <a:pt x="76200" y="315071"/>
                </a:cubicBezTo>
                <a:cubicBezTo>
                  <a:pt x="85725" y="321421"/>
                  <a:pt x="94836" y="339801"/>
                  <a:pt x="104775" y="334121"/>
                </a:cubicBezTo>
                <a:cubicBezTo>
                  <a:pt x="124654" y="322762"/>
                  <a:pt x="130175" y="296021"/>
                  <a:pt x="142875" y="276971"/>
                </a:cubicBezTo>
                <a:cubicBezTo>
                  <a:pt x="174378" y="229716"/>
                  <a:pt x="173258" y="246777"/>
                  <a:pt x="95250" y="257921"/>
                </a:cubicBezTo>
                <a:cubicBezTo>
                  <a:pt x="59315" y="281878"/>
                  <a:pt x="56857" y="279345"/>
                  <a:pt x="28575" y="324596"/>
                </a:cubicBezTo>
                <a:cubicBezTo>
                  <a:pt x="22881" y="333706"/>
                  <a:pt x="11092" y="385003"/>
                  <a:pt x="9525" y="391271"/>
                </a:cubicBezTo>
                <a:cubicBezTo>
                  <a:pt x="12700" y="407146"/>
                  <a:pt x="10070" y="425426"/>
                  <a:pt x="19050" y="438896"/>
                </a:cubicBezTo>
                <a:cubicBezTo>
                  <a:pt x="24619" y="447250"/>
                  <a:pt x="37971" y="445663"/>
                  <a:pt x="47625" y="448421"/>
                </a:cubicBezTo>
                <a:cubicBezTo>
                  <a:pt x="60212" y="452017"/>
                  <a:pt x="73025" y="454771"/>
                  <a:pt x="85725" y="457946"/>
                </a:cubicBezTo>
                <a:cubicBezTo>
                  <a:pt x="101600" y="454771"/>
                  <a:pt x="118556" y="454996"/>
                  <a:pt x="133350" y="448421"/>
                </a:cubicBezTo>
                <a:cubicBezTo>
                  <a:pt x="173033" y="430784"/>
                  <a:pt x="178708" y="407749"/>
                  <a:pt x="200025" y="372221"/>
                </a:cubicBezTo>
                <a:cubicBezTo>
                  <a:pt x="204004" y="356305"/>
                  <a:pt x="223832" y="300100"/>
                  <a:pt x="200025" y="286496"/>
                </a:cubicBezTo>
                <a:cubicBezTo>
                  <a:pt x="183257" y="276914"/>
                  <a:pt x="161925" y="292846"/>
                  <a:pt x="142875" y="296021"/>
                </a:cubicBezTo>
                <a:cubicBezTo>
                  <a:pt x="79177" y="359719"/>
                  <a:pt x="115802" y="319944"/>
                  <a:pt x="38100" y="419846"/>
                </a:cubicBezTo>
                <a:cubicBezTo>
                  <a:pt x="17106" y="446839"/>
                  <a:pt x="0" y="515096"/>
                  <a:pt x="0" y="515096"/>
                </a:cubicBezTo>
                <a:cubicBezTo>
                  <a:pt x="9060" y="555865"/>
                  <a:pt x="-4546" y="610346"/>
                  <a:pt x="47625" y="610346"/>
                </a:cubicBezTo>
                <a:cubicBezTo>
                  <a:pt x="63814" y="610346"/>
                  <a:pt x="79375" y="603996"/>
                  <a:pt x="95250" y="600821"/>
                </a:cubicBezTo>
                <a:cubicBezTo>
                  <a:pt x="126608" y="569463"/>
                  <a:pt x="139139" y="560668"/>
                  <a:pt x="161925" y="515096"/>
                </a:cubicBezTo>
                <a:cubicBezTo>
                  <a:pt x="170905" y="497135"/>
                  <a:pt x="180975" y="457946"/>
                  <a:pt x="180975" y="457946"/>
                </a:cubicBezTo>
                <a:cubicBezTo>
                  <a:pt x="171450" y="451596"/>
                  <a:pt x="163506" y="436120"/>
                  <a:pt x="152400" y="438896"/>
                </a:cubicBezTo>
                <a:cubicBezTo>
                  <a:pt x="132677" y="443827"/>
                  <a:pt x="116973" y="460732"/>
                  <a:pt x="104775" y="476996"/>
                </a:cubicBezTo>
                <a:cubicBezTo>
                  <a:pt x="87368" y="500205"/>
                  <a:pt x="66752" y="548165"/>
                  <a:pt x="57150" y="581771"/>
                </a:cubicBezTo>
                <a:cubicBezTo>
                  <a:pt x="53554" y="594358"/>
                  <a:pt x="50800" y="607171"/>
                  <a:pt x="47625" y="619871"/>
                </a:cubicBezTo>
                <a:cubicBezTo>
                  <a:pt x="73357" y="697066"/>
                  <a:pt x="58493" y="683521"/>
                  <a:pt x="228600" y="629396"/>
                </a:cubicBezTo>
                <a:cubicBezTo>
                  <a:pt x="247973" y="623232"/>
                  <a:pt x="254000" y="597646"/>
                  <a:pt x="266700" y="581771"/>
                </a:cubicBezTo>
                <a:cubicBezTo>
                  <a:pt x="263525" y="569071"/>
                  <a:pt x="267648" y="551526"/>
                  <a:pt x="257175" y="543671"/>
                </a:cubicBezTo>
                <a:cubicBezTo>
                  <a:pt x="247896" y="536712"/>
                  <a:pt x="202570" y="570549"/>
                  <a:pt x="200025" y="572246"/>
                </a:cubicBezTo>
                <a:cubicBezTo>
                  <a:pt x="147815" y="676666"/>
                  <a:pt x="216759" y="548819"/>
                  <a:pt x="152400" y="638921"/>
                </a:cubicBezTo>
                <a:cubicBezTo>
                  <a:pt x="133243" y="665741"/>
                  <a:pt x="131495" y="684440"/>
                  <a:pt x="123825" y="715121"/>
                </a:cubicBezTo>
                <a:cubicBezTo>
                  <a:pt x="127000" y="730996"/>
                  <a:pt x="120708" y="752633"/>
                  <a:pt x="133350" y="762746"/>
                </a:cubicBezTo>
                <a:cubicBezTo>
                  <a:pt x="143572" y="770924"/>
                  <a:pt x="161228" y="761399"/>
                  <a:pt x="171450" y="753221"/>
                </a:cubicBezTo>
                <a:cubicBezTo>
                  <a:pt x="179290" y="746949"/>
                  <a:pt x="190500" y="727821"/>
                  <a:pt x="180975" y="724646"/>
                </a:cubicBezTo>
                <a:cubicBezTo>
                  <a:pt x="167505" y="720156"/>
                  <a:pt x="154429" y="735443"/>
                  <a:pt x="142875" y="743696"/>
                </a:cubicBezTo>
                <a:cubicBezTo>
                  <a:pt x="131914" y="751526"/>
                  <a:pt x="123825" y="762746"/>
                  <a:pt x="114300" y="772271"/>
                </a:cubicBezTo>
                <a:cubicBezTo>
                  <a:pt x="107950" y="788146"/>
                  <a:pt x="101253" y="803887"/>
                  <a:pt x="95250" y="819896"/>
                </a:cubicBezTo>
                <a:cubicBezTo>
                  <a:pt x="91725" y="829297"/>
                  <a:pt x="85725" y="838431"/>
                  <a:pt x="85725" y="848471"/>
                </a:cubicBezTo>
                <a:cubicBezTo>
                  <a:pt x="85725" y="870922"/>
                  <a:pt x="86132" y="894630"/>
                  <a:pt x="95250" y="915146"/>
                </a:cubicBezTo>
                <a:cubicBezTo>
                  <a:pt x="99899" y="925607"/>
                  <a:pt x="114300" y="927846"/>
                  <a:pt x="123825" y="934196"/>
                </a:cubicBezTo>
                <a:cubicBezTo>
                  <a:pt x="133457" y="919749"/>
                  <a:pt x="152400" y="896764"/>
                  <a:pt x="152400" y="877046"/>
                </a:cubicBezTo>
                <a:cubicBezTo>
                  <a:pt x="152400" y="867006"/>
                  <a:pt x="146050" y="857996"/>
                  <a:pt x="142875" y="848471"/>
                </a:cubicBezTo>
                <a:cubicBezTo>
                  <a:pt x="133350" y="857996"/>
                  <a:pt x="123170" y="866909"/>
                  <a:pt x="114300" y="877046"/>
                </a:cubicBezTo>
                <a:cubicBezTo>
                  <a:pt x="82624" y="913247"/>
                  <a:pt x="79833" y="919222"/>
                  <a:pt x="57150" y="953246"/>
                </a:cubicBezTo>
                <a:cubicBezTo>
                  <a:pt x="63500" y="972296"/>
                  <a:pt x="62001" y="996197"/>
                  <a:pt x="76200" y="1010396"/>
                </a:cubicBezTo>
                <a:cubicBezTo>
                  <a:pt x="90399" y="1024595"/>
                  <a:pt x="133350" y="1029446"/>
                  <a:pt x="133350" y="1029446"/>
                </a:cubicBezTo>
                <a:cubicBezTo>
                  <a:pt x="182080" y="1019700"/>
                  <a:pt x="185442" y="1030036"/>
                  <a:pt x="209550" y="981821"/>
                </a:cubicBezTo>
                <a:cubicBezTo>
                  <a:pt x="218530" y="963860"/>
                  <a:pt x="228600" y="924671"/>
                  <a:pt x="228600" y="924671"/>
                </a:cubicBezTo>
                <a:cubicBezTo>
                  <a:pt x="225425" y="915146"/>
                  <a:pt x="228979" y="897747"/>
                  <a:pt x="219075" y="896096"/>
                </a:cubicBezTo>
                <a:cubicBezTo>
                  <a:pt x="169534" y="887839"/>
                  <a:pt x="114840" y="987931"/>
                  <a:pt x="104775" y="1000871"/>
                </a:cubicBezTo>
                <a:cubicBezTo>
                  <a:pt x="82043" y="1030098"/>
                  <a:pt x="47625" y="1096121"/>
                  <a:pt x="47625" y="1096121"/>
                </a:cubicBezTo>
                <a:cubicBezTo>
                  <a:pt x="44450" y="1108821"/>
                  <a:pt x="36476" y="1121231"/>
                  <a:pt x="38100" y="1134221"/>
                </a:cubicBezTo>
                <a:cubicBezTo>
                  <a:pt x="48449" y="1217016"/>
                  <a:pt x="143985" y="1166532"/>
                  <a:pt x="200025" y="1162796"/>
                </a:cubicBezTo>
                <a:cubicBezTo>
                  <a:pt x="206375" y="1153271"/>
                  <a:pt x="211746" y="1143015"/>
                  <a:pt x="219075" y="1134221"/>
                </a:cubicBezTo>
                <a:cubicBezTo>
                  <a:pt x="227699" y="1123873"/>
                  <a:pt x="240178" y="1116854"/>
                  <a:pt x="247650" y="1105646"/>
                </a:cubicBezTo>
                <a:cubicBezTo>
                  <a:pt x="253219" y="1097292"/>
                  <a:pt x="254000" y="1086596"/>
                  <a:pt x="257175" y="1077071"/>
                </a:cubicBezTo>
                <a:cubicBezTo>
                  <a:pt x="254000" y="1048496"/>
                  <a:pt x="262888" y="1015727"/>
                  <a:pt x="247650" y="991346"/>
                </a:cubicBezTo>
                <a:cubicBezTo>
                  <a:pt x="240712" y="980245"/>
                  <a:pt x="218356" y="991185"/>
                  <a:pt x="209550" y="1000871"/>
                </a:cubicBezTo>
                <a:cubicBezTo>
                  <a:pt x="171699" y="1042507"/>
                  <a:pt x="148040" y="1099409"/>
                  <a:pt x="133350" y="1153271"/>
                </a:cubicBezTo>
                <a:cubicBezTo>
                  <a:pt x="129090" y="1168890"/>
                  <a:pt x="127000" y="1185021"/>
                  <a:pt x="123825" y="1200896"/>
                </a:cubicBezTo>
                <a:cubicBezTo>
                  <a:pt x="196799" y="1249545"/>
                  <a:pt x="171911" y="1241176"/>
                  <a:pt x="333375" y="1210421"/>
                </a:cubicBezTo>
                <a:cubicBezTo>
                  <a:pt x="344620" y="1208279"/>
                  <a:pt x="363531" y="1184622"/>
                  <a:pt x="352425" y="1181846"/>
                </a:cubicBezTo>
                <a:cubicBezTo>
                  <a:pt x="332944" y="1176976"/>
                  <a:pt x="314325" y="1194546"/>
                  <a:pt x="295275" y="1200896"/>
                </a:cubicBezTo>
                <a:cubicBezTo>
                  <a:pt x="288925" y="1213596"/>
                  <a:pt x="283270" y="1226668"/>
                  <a:pt x="276225" y="1238996"/>
                </a:cubicBezTo>
                <a:cubicBezTo>
                  <a:pt x="270545" y="1248935"/>
                  <a:pt x="262295" y="1257332"/>
                  <a:pt x="257175" y="1267571"/>
                </a:cubicBezTo>
                <a:cubicBezTo>
                  <a:pt x="250343" y="1281236"/>
                  <a:pt x="236307" y="1341520"/>
                  <a:pt x="257175" y="1258046"/>
                </a:cubicBezTo>
                <a:lnTo>
                  <a:pt x="247650" y="1191371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 17"/>
          <p:cNvSpPr/>
          <p:nvPr/>
        </p:nvSpPr>
        <p:spPr>
          <a:xfrm rot="10800000">
            <a:off x="3867150" y="4705350"/>
            <a:ext cx="361950" cy="1029267"/>
          </a:xfrm>
          <a:custGeom>
            <a:avLst/>
            <a:gdLst>
              <a:gd name="connsiteX0" fmla="*/ 133350 w 361950"/>
              <a:gd name="connsiteY0" fmla="*/ 57150 h 1029267"/>
              <a:gd name="connsiteX1" fmla="*/ 76200 w 361950"/>
              <a:gd name="connsiteY1" fmla="*/ 142875 h 1029267"/>
              <a:gd name="connsiteX2" fmla="*/ 47625 w 361950"/>
              <a:gd name="connsiteY2" fmla="*/ 180975 h 1029267"/>
              <a:gd name="connsiteX3" fmla="*/ 28575 w 361950"/>
              <a:gd name="connsiteY3" fmla="*/ 219075 h 1029267"/>
              <a:gd name="connsiteX4" fmla="*/ 95250 w 361950"/>
              <a:gd name="connsiteY4" fmla="*/ 209550 h 1029267"/>
              <a:gd name="connsiteX5" fmla="*/ 133350 w 361950"/>
              <a:gd name="connsiteY5" fmla="*/ 161925 h 1029267"/>
              <a:gd name="connsiteX6" fmla="*/ 142875 w 361950"/>
              <a:gd name="connsiteY6" fmla="*/ 114300 h 1029267"/>
              <a:gd name="connsiteX7" fmla="*/ 161925 w 361950"/>
              <a:gd name="connsiteY7" fmla="*/ 85725 h 1029267"/>
              <a:gd name="connsiteX8" fmla="*/ 133350 w 361950"/>
              <a:gd name="connsiteY8" fmla="*/ 57150 h 1029267"/>
              <a:gd name="connsiteX9" fmla="*/ 142875 w 361950"/>
              <a:gd name="connsiteY9" fmla="*/ 85725 h 1029267"/>
              <a:gd name="connsiteX10" fmla="*/ 171450 w 361950"/>
              <a:gd name="connsiteY10" fmla="*/ 95250 h 1029267"/>
              <a:gd name="connsiteX11" fmla="*/ 219075 w 361950"/>
              <a:gd name="connsiteY11" fmla="*/ 85725 h 1029267"/>
              <a:gd name="connsiteX12" fmla="*/ 219075 w 361950"/>
              <a:gd name="connsiteY12" fmla="*/ 0 h 1029267"/>
              <a:gd name="connsiteX13" fmla="*/ 142875 w 361950"/>
              <a:gd name="connsiteY13" fmla="*/ 19050 h 1029267"/>
              <a:gd name="connsiteX14" fmla="*/ 114300 w 361950"/>
              <a:gd name="connsiteY14" fmla="*/ 28575 h 1029267"/>
              <a:gd name="connsiteX15" fmla="*/ 66675 w 361950"/>
              <a:gd name="connsiteY15" fmla="*/ 57150 h 1029267"/>
              <a:gd name="connsiteX16" fmla="*/ 0 w 361950"/>
              <a:gd name="connsiteY16" fmla="*/ 104775 h 1029267"/>
              <a:gd name="connsiteX17" fmla="*/ 19050 w 361950"/>
              <a:gd name="connsiteY17" fmla="*/ 142875 h 1029267"/>
              <a:gd name="connsiteX18" fmla="*/ 66675 w 361950"/>
              <a:gd name="connsiteY18" fmla="*/ 180975 h 1029267"/>
              <a:gd name="connsiteX19" fmla="*/ 95250 w 361950"/>
              <a:gd name="connsiteY19" fmla="*/ 190500 h 1029267"/>
              <a:gd name="connsiteX20" fmla="*/ 142875 w 361950"/>
              <a:gd name="connsiteY20" fmla="*/ 209550 h 1029267"/>
              <a:gd name="connsiteX21" fmla="*/ 352425 w 361950"/>
              <a:gd name="connsiteY21" fmla="*/ 152400 h 1029267"/>
              <a:gd name="connsiteX22" fmla="*/ 361950 w 361950"/>
              <a:gd name="connsiteY22" fmla="*/ 123825 h 1029267"/>
              <a:gd name="connsiteX23" fmla="*/ 352425 w 361950"/>
              <a:gd name="connsiteY23" fmla="*/ 38100 h 1029267"/>
              <a:gd name="connsiteX24" fmla="*/ 323850 w 361950"/>
              <a:gd name="connsiteY24" fmla="*/ 57150 h 1029267"/>
              <a:gd name="connsiteX25" fmla="*/ 276225 w 361950"/>
              <a:gd name="connsiteY25" fmla="*/ 142875 h 1029267"/>
              <a:gd name="connsiteX26" fmla="*/ 266700 w 361950"/>
              <a:gd name="connsiteY26" fmla="*/ 171450 h 1029267"/>
              <a:gd name="connsiteX27" fmla="*/ 152400 w 361950"/>
              <a:gd name="connsiteY27" fmla="*/ 190500 h 1029267"/>
              <a:gd name="connsiteX28" fmla="*/ 123825 w 361950"/>
              <a:gd name="connsiteY28" fmla="*/ 219075 h 1029267"/>
              <a:gd name="connsiteX29" fmla="*/ 76200 w 361950"/>
              <a:gd name="connsiteY29" fmla="*/ 285750 h 1029267"/>
              <a:gd name="connsiteX30" fmla="*/ 66675 w 361950"/>
              <a:gd name="connsiteY30" fmla="*/ 314325 h 1029267"/>
              <a:gd name="connsiteX31" fmla="*/ 123825 w 361950"/>
              <a:gd name="connsiteY31" fmla="*/ 390525 h 1029267"/>
              <a:gd name="connsiteX32" fmla="*/ 171450 w 361950"/>
              <a:gd name="connsiteY32" fmla="*/ 381000 h 1029267"/>
              <a:gd name="connsiteX33" fmla="*/ 247650 w 361950"/>
              <a:gd name="connsiteY33" fmla="*/ 333375 h 1029267"/>
              <a:gd name="connsiteX34" fmla="*/ 219075 w 361950"/>
              <a:gd name="connsiteY34" fmla="*/ 314325 h 1029267"/>
              <a:gd name="connsiteX35" fmla="*/ 114300 w 361950"/>
              <a:gd name="connsiteY35" fmla="*/ 342900 h 1029267"/>
              <a:gd name="connsiteX36" fmla="*/ 95250 w 361950"/>
              <a:gd name="connsiteY36" fmla="*/ 371475 h 1029267"/>
              <a:gd name="connsiteX37" fmla="*/ 66675 w 361950"/>
              <a:gd name="connsiteY37" fmla="*/ 409575 h 1029267"/>
              <a:gd name="connsiteX38" fmla="*/ 104775 w 361950"/>
              <a:gd name="connsiteY38" fmla="*/ 419100 h 1029267"/>
              <a:gd name="connsiteX39" fmla="*/ 171450 w 361950"/>
              <a:gd name="connsiteY39" fmla="*/ 428625 h 1029267"/>
              <a:gd name="connsiteX40" fmla="*/ 95250 w 361950"/>
              <a:gd name="connsiteY40" fmla="*/ 514350 h 1029267"/>
              <a:gd name="connsiteX41" fmla="*/ 28575 w 361950"/>
              <a:gd name="connsiteY41" fmla="*/ 590550 h 1029267"/>
              <a:gd name="connsiteX42" fmla="*/ 57150 w 361950"/>
              <a:gd name="connsiteY42" fmla="*/ 628650 h 1029267"/>
              <a:gd name="connsiteX43" fmla="*/ 219075 w 361950"/>
              <a:gd name="connsiteY43" fmla="*/ 590550 h 1029267"/>
              <a:gd name="connsiteX44" fmla="*/ 257175 w 361950"/>
              <a:gd name="connsiteY44" fmla="*/ 561975 h 1029267"/>
              <a:gd name="connsiteX45" fmla="*/ 219075 w 361950"/>
              <a:gd name="connsiteY45" fmla="*/ 542925 h 1029267"/>
              <a:gd name="connsiteX46" fmla="*/ 180975 w 361950"/>
              <a:gd name="connsiteY46" fmla="*/ 571500 h 1029267"/>
              <a:gd name="connsiteX47" fmla="*/ 133350 w 361950"/>
              <a:gd name="connsiteY47" fmla="*/ 628650 h 1029267"/>
              <a:gd name="connsiteX48" fmla="*/ 171450 w 361950"/>
              <a:gd name="connsiteY48" fmla="*/ 647700 h 1029267"/>
              <a:gd name="connsiteX49" fmla="*/ 180975 w 361950"/>
              <a:gd name="connsiteY49" fmla="*/ 647700 h 1029267"/>
              <a:gd name="connsiteX50" fmla="*/ 152400 w 361950"/>
              <a:gd name="connsiteY50" fmla="*/ 666750 h 1029267"/>
              <a:gd name="connsiteX51" fmla="*/ 114300 w 361950"/>
              <a:gd name="connsiteY51" fmla="*/ 685800 h 1029267"/>
              <a:gd name="connsiteX52" fmla="*/ 76200 w 361950"/>
              <a:gd name="connsiteY52" fmla="*/ 723900 h 1029267"/>
              <a:gd name="connsiteX53" fmla="*/ 57150 w 361950"/>
              <a:gd name="connsiteY53" fmla="*/ 771525 h 1029267"/>
              <a:gd name="connsiteX54" fmla="*/ 47625 w 361950"/>
              <a:gd name="connsiteY54" fmla="*/ 800100 h 1029267"/>
              <a:gd name="connsiteX55" fmla="*/ 57150 w 361950"/>
              <a:gd name="connsiteY55" fmla="*/ 828675 h 1029267"/>
              <a:gd name="connsiteX56" fmla="*/ 180975 w 361950"/>
              <a:gd name="connsiteY56" fmla="*/ 819150 h 1029267"/>
              <a:gd name="connsiteX57" fmla="*/ 133350 w 361950"/>
              <a:gd name="connsiteY57" fmla="*/ 828675 h 1029267"/>
              <a:gd name="connsiteX58" fmla="*/ 104775 w 361950"/>
              <a:gd name="connsiteY58" fmla="*/ 866775 h 1029267"/>
              <a:gd name="connsiteX59" fmla="*/ 171450 w 361950"/>
              <a:gd name="connsiteY59" fmla="*/ 923925 h 1029267"/>
              <a:gd name="connsiteX60" fmla="*/ 142875 w 361950"/>
              <a:gd name="connsiteY60" fmla="*/ 952500 h 1029267"/>
              <a:gd name="connsiteX61" fmla="*/ 133350 w 361950"/>
              <a:gd name="connsiteY61" fmla="*/ 1000125 h 1029267"/>
              <a:gd name="connsiteX62" fmla="*/ 123825 w 361950"/>
              <a:gd name="connsiteY62" fmla="*/ 1028700 h 1029267"/>
              <a:gd name="connsiteX63" fmla="*/ 152400 w 361950"/>
              <a:gd name="connsiteY63" fmla="*/ 990600 h 1029267"/>
              <a:gd name="connsiteX64" fmla="*/ 200025 w 361950"/>
              <a:gd name="connsiteY64" fmla="*/ 895350 h 1029267"/>
              <a:gd name="connsiteX65" fmla="*/ 219075 w 361950"/>
              <a:gd name="connsiteY65" fmla="*/ 857250 h 1029267"/>
              <a:gd name="connsiteX66" fmla="*/ 228600 w 361950"/>
              <a:gd name="connsiteY66" fmla="*/ 828675 h 1029267"/>
              <a:gd name="connsiteX67" fmla="*/ 257175 w 361950"/>
              <a:gd name="connsiteY67" fmla="*/ 809625 h 1029267"/>
              <a:gd name="connsiteX68" fmla="*/ 228600 w 361950"/>
              <a:gd name="connsiteY68" fmla="*/ 809625 h 102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61950" h="1029267">
                <a:moveTo>
                  <a:pt x="133350" y="57150"/>
                </a:moveTo>
                <a:cubicBezTo>
                  <a:pt x="114300" y="85725"/>
                  <a:pt x="96806" y="115401"/>
                  <a:pt x="76200" y="142875"/>
                </a:cubicBezTo>
                <a:cubicBezTo>
                  <a:pt x="66675" y="155575"/>
                  <a:pt x="56039" y="167513"/>
                  <a:pt x="47625" y="180975"/>
                </a:cubicBezTo>
                <a:cubicBezTo>
                  <a:pt x="40100" y="193016"/>
                  <a:pt x="16399" y="211770"/>
                  <a:pt x="28575" y="219075"/>
                </a:cubicBezTo>
                <a:cubicBezTo>
                  <a:pt x="47826" y="230626"/>
                  <a:pt x="73025" y="212725"/>
                  <a:pt x="95250" y="209550"/>
                </a:cubicBezTo>
                <a:cubicBezTo>
                  <a:pt x="107950" y="193675"/>
                  <a:pt x="124258" y="180109"/>
                  <a:pt x="133350" y="161925"/>
                </a:cubicBezTo>
                <a:cubicBezTo>
                  <a:pt x="140590" y="147445"/>
                  <a:pt x="137191" y="129459"/>
                  <a:pt x="142875" y="114300"/>
                </a:cubicBezTo>
                <a:cubicBezTo>
                  <a:pt x="146895" y="103581"/>
                  <a:pt x="155575" y="95250"/>
                  <a:pt x="161925" y="85725"/>
                </a:cubicBezTo>
                <a:cubicBezTo>
                  <a:pt x="152400" y="76200"/>
                  <a:pt x="146820" y="57150"/>
                  <a:pt x="133350" y="57150"/>
                </a:cubicBezTo>
                <a:cubicBezTo>
                  <a:pt x="123310" y="57150"/>
                  <a:pt x="135775" y="78625"/>
                  <a:pt x="142875" y="85725"/>
                </a:cubicBezTo>
                <a:cubicBezTo>
                  <a:pt x="149975" y="92825"/>
                  <a:pt x="161925" y="92075"/>
                  <a:pt x="171450" y="95250"/>
                </a:cubicBezTo>
                <a:cubicBezTo>
                  <a:pt x="187325" y="92075"/>
                  <a:pt x="205605" y="94705"/>
                  <a:pt x="219075" y="85725"/>
                </a:cubicBezTo>
                <a:cubicBezTo>
                  <a:pt x="240179" y="71656"/>
                  <a:pt x="219726" y="3908"/>
                  <a:pt x="219075" y="0"/>
                </a:cubicBezTo>
                <a:cubicBezTo>
                  <a:pt x="193675" y="6350"/>
                  <a:pt x="168134" y="12161"/>
                  <a:pt x="142875" y="19050"/>
                </a:cubicBezTo>
                <a:cubicBezTo>
                  <a:pt x="133189" y="21692"/>
                  <a:pt x="123280" y="24085"/>
                  <a:pt x="114300" y="28575"/>
                </a:cubicBezTo>
                <a:cubicBezTo>
                  <a:pt x="97741" y="36854"/>
                  <a:pt x="82374" y="47338"/>
                  <a:pt x="66675" y="57150"/>
                </a:cubicBezTo>
                <a:cubicBezTo>
                  <a:pt x="38819" y="74560"/>
                  <a:pt x="27944" y="83817"/>
                  <a:pt x="0" y="104775"/>
                </a:cubicBezTo>
                <a:cubicBezTo>
                  <a:pt x="6350" y="117475"/>
                  <a:pt x="9700" y="132189"/>
                  <a:pt x="19050" y="142875"/>
                </a:cubicBezTo>
                <a:cubicBezTo>
                  <a:pt x="32437" y="158175"/>
                  <a:pt x="49435" y="170200"/>
                  <a:pt x="66675" y="180975"/>
                </a:cubicBezTo>
                <a:cubicBezTo>
                  <a:pt x="75189" y="186296"/>
                  <a:pt x="85849" y="186975"/>
                  <a:pt x="95250" y="190500"/>
                </a:cubicBezTo>
                <a:cubicBezTo>
                  <a:pt x="111259" y="196503"/>
                  <a:pt x="127000" y="203200"/>
                  <a:pt x="142875" y="209550"/>
                </a:cubicBezTo>
                <a:cubicBezTo>
                  <a:pt x="253921" y="197212"/>
                  <a:pt x="298108" y="228444"/>
                  <a:pt x="352425" y="152400"/>
                </a:cubicBezTo>
                <a:cubicBezTo>
                  <a:pt x="358261" y="144230"/>
                  <a:pt x="358775" y="133350"/>
                  <a:pt x="361950" y="123825"/>
                </a:cubicBezTo>
                <a:cubicBezTo>
                  <a:pt x="358775" y="95250"/>
                  <a:pt x="366689" y="63063"/>
                  <a:pt x="352425" y="38100"/>
                </a:cubicBezTo>
                <a:cubicBezTo>
                  <a:pt x="346745" y="28161"/>
                  <a:pt x="331945" y="49055"/>
                  <a:pt x="323850" y="57150"/>
                </a:cubicBezTo>
                <a:cubicBezTo>
                  <a:pt x="295099" y="85901"/>
                  <a:pt x="290311" y="105312"/>
                  <a:pt x="276225" y="142875"/>
                </a:cubicBezTo>
                <a:cubicBezTo>
                  <a:pt x="272700" y="152276"/>
                  <a:pt x="276071" y="167846"/>
                  <a:pt x="266700" y="171450"/>
                </a:cubicBezTo>
                <a:cubicBezTo>
                  <a:pt x="230649" y="185316"/>
                  <a:pt x="190500" y="184150"/>
                  <a:pt x="152400" y="190500"/>
                </a:cubicBezTo>
                <a:cubicBezTo>
                  <a:pt x="142875" y="200025"/>
                  <a:pt x="131655" y="208114"/>
                  <a:pt x="123825" y="219075"/>
                </a:cubicBezTo>
                <a:cubicBezTo>
                  <a:pt x="61140" y="306834"/>
                  <a:pt x="150496" y="211454"/>
                  <a:pt x="76200" y="285750"/>
                </a:cubicBezTo>
                <a:cubicBezTo>
                  <a:pt x="73025" y="295275"/>
                  <a:pt x="65566" y="304346"/>
                  <a:pt x="66675" y="314325"/>
                </a:cubicBezTo>
                <a:cubicBezTo>
                  <a:pt x="73599" y="376637"/>
                  <a:pt x="79514" y="368370"/>
                  <a:pt x="123825" y="390525"/>
                </a:cubicBezTo>
                <a:cubicBezTo>
                  <a:pt x="139700" y="387350"/>
                  <a:pt x="156091" y="386120"/>
                  <a:pt x="171450" y="381000"/>
                </a:cubicBezTo>
                <a:cubicBezTo>
                  <a:pt x="202829" y="370540"/>
                  <a:pt x="221580" y="352928"/>
                  <a:pt x="247650" y="333375"/>
                </a:cubicBezTo>
                <a:cubicBezTo>
                  <a:pt x="238125" y="327025"/>
                  <a:pt x="230466" y="315464"/>
                  <a:pt x="219075" y="314325"/>
                </a:cubicBezTo>
                <a:cubicBezTo>
                  <a:pt x="171021" y="309520"/>
                  <a:pt x="151814" y="324143"/>
                  <a:pt x="114300" y="342900"/>
                </a:cubicBezTo>
                <a:cubicBezTo>
                  <a:pt x="107950" y="352425"/>
                  <a:pt x="101904" y="362160"/>
                  <a:pt x="95250" y="371475"/>
                </a:cubicBezTo>
                <a:cubicBezTo>
                  <a:pt x="86023" y="384393"/>
                  <a:pt x="63562" y="394008"/>
                  <a:pt x="66675" y="409575"/>
                </a:cubicBezTo>
                <a:cubicBezTo>
                  <a:pt x="69242" y="422412"/>
                  <a:pt x="91895" y="416758"/>
                  <a:pt x="104775" y="419100"/>
                </a:cubicBezTo>
                <a:cubicBezTo>
                  <a:pt x="126864" y="423116"/>
                  <a:pt x="149225" y="425450"/>
                  <a:pt x="171450" y="428625"/>
                </a:cubicBezTo>
                <a:cubicBezTo>
                  <a:pt x="62732" y="564522"/>
                  <a:pt x="200201" y="396280"/>
                  <a:pt x="95250" y="514350"/>
                </a:cubicBezTo>
                <a:cubicBezTo>
                  <a:pt x="2220" y="619008"/>
                  <a:pt x="102346" y="516779"/>
                  <a:pt x="28575" y="590550"/>
                </a:cubicBezTo>
                <a:cubicBezTo>
                  <a:pt x="38100" y="603250"/>
                  <a:pt x="41398" y="626681"/>
                  <a:pt x="57150" y="628650"/>
                </a:cubicBezTo>
                <a:cubicBezTo>
                  <a:pt x="106769" y="634852"/>
                  <a:pt x="173626" y="618956"/>
                  <a:pt x="219075" y="590550"/>
                </a:cubicBezTo>
                <a:cubicBezTo>
                  <a:pt x="232537" y="582136"/>
                  <a:pt x="244475" y="571500"/>
                  <a:pt x="257175" y="561975"/>
                </a:cubicBezTo>
                <a:cubicBezTo>
                  <a:pt x="244475" y="555625"/>
                  <a:pt x="233164" y="541164"/>
                  <a:pt x="219075" y="542925"/>
                </a:cubicBezTo>
                <a:cubicBezTo>
                  <a:pt x="203323" y="544894"/>
                  <a:pt x="193028" y="561169"/>
                  <a:pt x="180975" y="571500"/>
                </a:cubicBezTo>
                <a:cubicBezTo>
                  <a:pt x="152454" y="595946"/>
                  <a:pt x="152947" y="599255"/>
                  <a:pt x="133350" y="628650"/>
                </a:cubicBezTo>
                <a:cubicBezTo>
                  <a:pt x="146050" y="635000"/>
                  <a:pt x="157361" y="645939"/>
                  <a:pt x="171450" y="647700"/>
                </a:cubicBezTo>
                <a:cubicBezTo>
                  <a:pt x="180148" y="648787"/>
                  <a:pt x="251990" y="624028"/>
                  <a:pt x="180975" y="647700"/>
                </a:cubicBezTo>
                <a:cubicBezTo>
                  <a:pt x="171450" y="654050"/>
                  <a:pt x="162339" y="661070"/>
                  <a:pt x="152400" y="666750"/>
                </a:cubicBezTo>
                <a:cubicBezTo>
                  <a:pt x="140072" y="673795"/>
                  <a:pt x="125659" y="677281"/>
                  <a:pt x="114300" y="685800"/>
                </a:cubicBezTo>
                <a:cubicBezTo>
                  <a:pt x="99932" y="696576"/>
                  <a:pt x="88900" y="711200"/>
                  <a:pt x="76200" y="723900"/>
                </a:cubicBezTo>
                <a:cubicBezTo>
                  <a:pt x="69850" y="739775"/>
                  <a:pt x="63153" y="755516"/>
                  <a:pt x="57150" y="771525"/>
                </a:cubicBezTo>
                <a:cubicBezTo>
                  <a:pt x="53625" y="780926"/>
                  <a:pt x="47625" y="790060"/>
                  <a:pt x="47625" y="800100"/>
                </a:cubicBezTo>
                <a:cubicBezTo>
                  <a:pt x="47625" y="810140"/>
                  <a:pt x="53975" y="819150"/>
                  <a:pt x="57150" y="828675"/>
                </a:cubicBezTo>
                <a:cubicBezTo>
                  <a:pt x="98425" y="825500"/>
                  <a:pt x="139578" y="819150"/>
                  <a:pt x="180975" y="819150"/>
                </a:cubicBezTo>
                <a:cubicBezTo>
                  <a:pt x="197164" y="819150"/>
                  <a:pt x="147079" y="820095"/>
                  <a:pt x="133350" y="828675"/>
                </a:cubicBezTo>
                <a:cubicBezTo>
                  <a:pt x="119888" y="837089"/>
                  <a:pt x="114300" y="854075"/>
                  <a:pt x="104775" y="866775"/>
                </a:cubicBezTo>
                <a:cubicBezTo>
                  <a:pt x="120400" y="877192"/>
                  <a:pt x="169019" y="906906"/>
                  <a:pt x="171450" y="923925"/>
                </a:cubicBezTo>
                <a:cubicBezTo>
                  <a:pt x="173355" y="937260"/>
                  <a:pt x="152400" y="942975"/>
                  <a:pt x="142875" y="952500"/>
                </a:cubicBezTo>
                <a:cubicBezTo>
                  <a:pt x="139700" y="968375"/>
                  <a:pt x="137277" y="984419"/>
                  <a:pt x="133350" y="1000125"/>
                </a:cubicBezTo>
                <a:cubicBezTo>
                  <a:pt x="130915" y="1009865"/>
                  <a:pt x="114845" y="1033190"/>
                  <a:pt x="123825" y="1028700"/>
                </a:cubicBezTo>
                <a:cubicBezTo>
                  <a:pt x="138024" y="1021600"/>
                  <a:pt x="143594" y="1003809"/>
                  <a:pt x="152400" y="990600"/>
                </a:cubicBezTo>
                <a:cubicBezTo>
                  <a:pt x="190824" y="932964"/>
                  <a:pt x="173127" y="955870"/>
                  <a:pt x="200025" y="895350"/>
                </a:cubicBezTo>
                <a:cubicBezTo>
                  <a:pt x="205792" y="882375"/>
                  <a:pt x="213482" y="870301"/>
                  <a:pt x="219075" y="857250"/>
                </a:cubicBezTo>
                <a:cubicBezTo>
                  <a:pt x="223030" y="848022"/>
                  <a:pt x="222328" y="836515"/>
                  <a:pt x="228600" y="828675"/>
                </a:cubicBezTo>
                <a:cubicBezTo>
                  <a:pt x="235751" y="819736"/>
                  <a:pt x="257175" y="821073"/>
                  <a:pt x="257175" y="809625"/>
                </a:cubicBezTo>
                <a:cubicBezTo>
                  <a:pt x="257175" y="800100"/>
                  <a:pt x="238125" y="809625"/>
                  <a:pt x="228600" y="809625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/>
          <p:cNvSpPr/>
          <p:nvPr/>
        </p:nvSpPr>
        <p:spPr>
          <a:xfrm>
            <a:off x="5081215" y="4694071"/>
            <a:ext cx="567261" cy="982829"/>
          </a:xfrm>
          <a:custGeom>
            <a:avLst/>
            <a:gdLst>
              <a:gd name="connsiteX0" fmla="*/ 167060 w 567261"/>
              <a:gd name="connsiteY0" fmla="*/ 39854 h 982829"/>
              <a:gd name="connsiteX1" fmla="*/ 119435 w 567261"/>
              <a:gd name="connsiteY1" fmla="*/ 49379 h 982829"/>
              <a:gd name="connsiteX2" fmla="*/ 119435 w 567261"/>
              <a:gd name="connsiteY2" fmla="*/ 106529 h 982829"/>
              <a:gd name="connsiteX3" fmla="*/ 157535 w 567261"/>
              <a:gd name="connsiteY3" fmla="*/ 116054 h 982829"/>
              <a:gd name="connsiteX4" fmla="*/ 186110 w 567261"/>
              <a:gd name="connsiteY4" fmla="*/ 125579 h 982829"/>
              <a:gd name="connsiteX5" fmla="*/ 519485 w 567261"/>
              <a:gd name="connsiteY5" fmla="*/ 87479 h 982829"/>
              <a:gd name="connsiteX6" fmla="*/ 557585 w 567261"/>
              <a:gd name="connsiteY6" fmla="*/ 58904 h 982829"/>
              <a:gd name="connsiteX7" fmla="*/ 529010 w 567261"/>
              <a:gd name="connsiteY7" fmla="*/ 39854 h 982829"/>
              <a:gd name="connsiteX8" fmla="*/ 500435 w 567261"/>
              <a:gd name="connsiteY8" fmla="*/ 77954 h 982829"/>
              <a:gd name="connsiteX9" fmla="*/ 433760 w 567261"/>
              <a:gd name="connsiteY9" fmla="*/ 135104 h 982829"/>
              <a:gd name="connsiteX10" fmla="*/ 414710 w 567261"/>
              <a:gd name="connsiteY10" fmla="*/ 97004 h 982829"/>
              <a:gd name="connsiteX11" fmla="*/ 386135 w 567261"/>
              <a:gd name="connsiteY11" fmla="*/ 87479 h 982829"/>
              <a:gd name="connsiteX12" fmla="*/ 271835 w 567261"/>
              <a:gd name="connsiteY12" fmla="*/ 106529 h 982829"/>
              <a:gd name="connsiteX13" fmla="*/ 119435 w 567261"/>
              <a:gd name="connsiteY13" fmla="*/ 163679 h 982829"/>
              <a:gd name="connsiteX14" fmla="*/ 148010 w 567261"/>
              <a:gd name="connsiteY14" fmla="*/ 106529 h 982829"/>
              <a:gd name="connsiteX15" fmla="*/ 167060 w 567261"/>
              <a:gd name="connsiteY15" fmla="*/ 58904 h 982829"/>
              <a:gd name="connsiteX16" fmla="*/ 138485 w 567261"/>
              <a:gd name="connsiteY16" fmla="*/ 68429 h 982829"/>
              <a:gd name="connsiteX17" fmla="*/ 157535 w 567261"/>
              <a:gd name="connsiteY17" fmla="*/ 97004 h 982829"/>
              <a:gd name="connsiteX18" fmla="*/ 367085 w 567261"/>
              <a:gd name="connsiteY18" fmla="*/ 49379 h 982829"/>
              <a:gd name="connsiteX19" fmla="*/ 281360 w 567261"/>
              <a:gd name="connsiteY19" fmla="*/ 30329 h 982829"/>
              <a:gd name="connsiteX20" fmla="*/ 271835 w 567261"/>
              <a:gd name="connsiteY20" fmla="*/ 68429 h 982829"/>
              <a:gd name="connsiteX21" fmla="*/ 243260 w 567261"/>
              <a:gd name="connsiteY21" fmla="*/ 106529 h 982829"/>
              <a:gd name="connsiteX22" fmla="*/ 252785 w 567261"/>
              <a:gd name="connsiteY22" fmla="*/ 173204 h 982829"/>
              <a:gd name="connsiteX23" fmla="*/ 309935 w 567261"/>
              <a:gd name="connsiteY23" fmla="*/ 154154 h 982829"/>
              <a:gd name="connsiteX24" fmla="*/ 128960 w 567261"/>
              <a:gd name="connsiteY24" fmla="*/ 154154 h 982829"/>
              <a:gd name="connsiteX25" fmla="*/ 90860 w 567261"/>
              <a:gd name="connsiteY25" fmla="*/ 201779 h 982829"/>
              <a:gd name="connsiteX26" fmla="*/ 62285 w 567261"/>
              <a:gd name="connsiteY26" fmla="*/ 277979 h 982829"/>
              <a:gd name="connsiteX27" fmla="*/ 24185 w 567261"/>
              <a:gd name="connsiteY27" fmla="*/ 335129 h 982829"/>
              <a:gd name="connsiteX28" fmla="*/ 5135 w 567261"/>
              <a:gd name="connsiteY28" fmla="*/ 401804 h 982829"/>
              <a:gd name="connsiteX29" fmla="*/ 14660 w 567261"/>
              <a:gd name="connsiteY29" fmla="*/ 516104 h 982829"/>
              <a:gd name="connsiteX30" fmla="*/ 167060 w 567261"/>
              <a:gd name="connsiteY30" fmla="*/ 411329 h 982829"/>
              <a:gd name="connsiteX31" fmla="*/ 186110 w 567261"/>
              <a:gd name="connsiteY31" fmla="*/ 382754 h 982829"/>
              <a:gd name="connsiteX32" fmla="*/ 176585 w 567261"/>
              <a:gd name="connsiteY32" fmla="*/ 316079 h 982829"/>
              <a:gd name="connsiteX33" fmla="*/ 157535 w 567261"/>
              <a:gd name="connsiteY33" fmla="*/ 344654 h 982829"/>
              <a:gd name="connsiteX34" fmla="*/ 195635 w 567261"/>
              <a:gd name="connsiteY34" fmla="*/ 373229 h 982829"/>
              <a:gd name="connsiteX35" fmla="*/ 224210 w 567261"/>
              <a:gd name="connsiteY35" fmla="*/ 363704 h 982829"/>
              <a:gd name="connsiteX36" fmla="*/ 195635 w 567261"/>
              <a:gd name="connsiteY36" fmla="*/ 344654 h 982829"/>
              <a:gd name="connsiteX37" fmla="*/ 109910 w 567261"/>
              <a:gd name="connsiteY37" fmla="*/ 449429 h 982829"/>
              <a:gd name="connsiteX38" fmla="*/ 128960 w 567261"/>
              <a:gd name="connsiteY38" fmla="*/ 487529 h 982829"/>
              <a:gd name="connsiteX39" fmla="*/ 233735 w 567261"/>
              <a:gd name="connsiteY39" fmla="*/ 487529 h 982829"/>
              <a:gd name="connsiteX40" fmla="*/ 271835 w 567261"/>
              <a:gd name="connsiteY40" fmla="*/ 458954 h 982829"/>
              <a:gd name="connsiteX41" fmla="*/ 281360 w 567261"/>
              <a:gd name="connsiteY41" fmla="*/ 430379 h 982829"/>
              <a:gd name="connsiteX42" fmla="*/ 319460 w 567261"/>
              <a:gd name="connsiteY42" fmla="*/ 363704 h 982829"/>
              <a:gd name="connsiteX43" fmla="*/ 338510 w 567261"/>
              <a:gd name="connsiteY43" fmla="*/ 287504 h 982829"/>
              <a:gd name="connsiteX44" fmla="*/ 328985 w 567261"/>
              <a:gd name="connsiteY44" fmla="*/ 201779 h 982829"/>
              <a:gd name="connsiteX45" fmla="*/ 138485 w 567261"/>
              <a:gd name="connsiteY45" fmla="*/ 249404 h 982829"/>
              <a:gd name="connsiteX46" fmla="*/ 90860 w 567261"/>
              <a:gd name="connsiteY46" fmla="*/ 335129 h 982829"/>
              <a:gd name="connsiteX47" fmla="*/ 100385 w 567261"/>
              <a:gd name="connsiteY47" fmla="*/ 373229 h 982829"/>
              <a:gd name="connsiteX48" fmla="*/ 214685 w 567261"/>
              <a:gd name="connsiteY48" fmla="*/ 316079 h 982829"/>
              <a:gd name="connsiteX49" fmla="*/ 281360 w 567261"/>
              <a:gd name="connsiteY49" fmla="*/ 249404 h 982829"/>
              <a:gd name="connsiteX50" fmla="*/ 252785 w 567261"/>
              <a:gd name="connsiteY50" fmla="*/ 239879 h 982829"/>
              <a:gd name="connsiteX51" fmla="*/ 214685 w 567261"/>
              <a:gd name="connsiteY51" fmla="*/ 277979 h 982829"/>
              <a:gd name="connsiteX52" fmla="*/ 186110 w 567261"/>
              <a:gd name="connsiteY52" fmla="*/ 373229 h 982829"/>
              <a:gd name="connsiteX53" fmla="*/ 252785 w 567261"/>
              <a:gd name="connsiteY53" fmla="*/ 392279 h 982829"/>
              <a:gd name="connsiteX54" fmla="*/ 271835 w 567261"/>
              <a:gd name="connsiteY54" fmla="*/ 363704 h 982829"/>
              <a:gd name="connsiteX55" fmla="*/ 262310 w 567261"/>
              <a:gd name="connsiteY55" fmla="*/ 392279 h 982829"/>
              <a:gd name="connsiteX56" fmla="*/ 214685 w 567261"/>
              <a:gd name="connsiteY56" fmla="*/ 458954 h 982829"/>
              <a:gd name="connsiteX57" fmla="*/ 205160 w 567261"/>
              <a:gd name="connsiteY57" fmla="*/ 497054 h 982829"/>
              <a:gd name="connsiteX58" fmla="*/ 195635 w 567261"/>
              <a:gd name="connsiteY58" fmla="*/ 525629 h 982829"/>
              <a:gd name="connsiteX59" fmla="*/ 205160 w 567261"/>
              <a:gd name="connsiteY59" fmla="*/ 630404 h 982829"/>
              <a:gd name="connsiteX60" fmla="*/ 233735 w 567261"/>
              <a:gd name="connsiteY60" fmla="*/ 639929 h 982829"/>
              <a:gd name="connsiteX61" fmla="*/ 300410 w 567261"/>
              <a:gd name="connsiteY61" fmla="*/ 630404 h 982829"/>
              <a:gd name="connsiteX62" fmla="*/ 262310 w 567261"/>
              <a:gd name="connsiteY62" fmla="*/ 611354 h 982829"/>
              <a:gd name="connsiteX63" fmla="*/ 195635 w 567261"/>
              <a:gd name="connsiteY63" fmla="*/ 649454 h 982829"/>
              <a:gd name="connsiteX64" fmla="*/ 176585 w 567261"/>
              <a:gd name="connsiteY64" fmla="*/ 687554 h 982829"/>
              <a:gd name="connsiteX65" fmla="*/ 167060 w 567261"/>
              <a:gd name="connsiteY65" fmla="*/ 716129 h 982829"/>
              <a:gd name="connsiteX66" fmla="*/ 262310 w 567261"/>
              <a:gd name="connsiteY66" fmla="*/ 706604 h 982829"/>
              <a:gd name="connsiteX67" fmla="*/ 262310 w 567261"/>
              <a:gd name="connsiteY67" fmla="*/ 582779 h 982829"/>
              <a:gd name="connsiteX68" fmla="*/ 224210 w 567261"/>
              <a:gd name="connsiteY68" fmla="*/ 573254 h 982829"/>
              <a:gd name="connsiteX69" fmla="*/ 186110 w 567261"/>
              <a:gd name="connsiteY69" fmla="*/ 582779 h 982829"/>
              <a:gd name="connsiteX70" fmla="*/ 167060 w 567261"/>
              <a:gd name="connsiteY70" fmla="*/ 630404 h 982829"/>
              <a:gd name="connsiteX71" fmla="*/ 138485 w 567261"/>
              <a:gd name="connsiteY71" fmla="*/ 668504 h 982829"/>
              <a:gd name="connsiteX72" fmla="*/ 109910 w 567261"/>
              <a:gd name="connsiteY72" fmla="*/ 735179 h 982829"/>
              <a:gd name="connsiteX73" fmla="*/ 128960 w 567261"/>
              <a:gd name="connsiteY73" fmla="*/ 763754 h 982829"/>
              <a:gd name="connsiteX74" fmla="*/ 262310 w 567261"/>
              <a:gd name="connsiteY74" fmla="*/ 754229 h 982829"/>
              <a:gd name="connsiteX75" fmla="*/ 290885 w 567261"/>
              <a:gd name="connsiteY75" fmla="*/ 716129 h 982829"/>
              <a:gd name="connsiteX76" fmla="*/ 309935 w 567261"/>
              <a:gd name="connsiteY76" fmla="*/ 687554 h 982829"/>
              <a:gd name="connsiteX77" fmla="*/ 319460 w 567261"/>
              <a:gd name="connsiteY77" fmla="*/ 658979 h 982829"/>
              <a:gd name="connsiteX78" fmla="*/ 338510 w 567261"/>
              <a:gd name="connsiteY78" fmla="*/ 620879 h 982829"/>
              <a:gd name="connsiteX79" fmla="*/ 328985 w 567261"/>
              <a:gd name="connsiteY79" fmla="*/ 573254 h 982829"/>
              <a:gd name="connsiteX80" fmla="*/ 271835 w 567261"/>
              <a:gd name="connsiteY80" fmla="*/ 630404 h 982829"/>
              <a:gd name="connsiteX81" fmla="*/ 233735 w 567261"/>
              <a:gd name="connsiteY81" fmla="*/ 706604 h 982829"/>
              <a:gd name="connsiteX82" fmla="*/ 224210 w 567261"/>
              <a:gd name="connsiteY82" fmla="*/ 754229 h 982829"/>
              <a:gd name="connsiteX83" fmla="*/ 214685 w 567261"/>
              <a:gd name="connsiteY83" fmla="*/ 782804 h 982829"/>
              <a:gd name="connsiteX84" fmla="*/ 224210 w 567261"/>
              <a:gd name="connsiteY84" fmla="*/ 830429 h 982829"/>
              <a:gd name="connsiteX85" fmla="*/ 281360 w 567261"/>
              <a:gd name="connsiteY85" fmla="*/ 820904 h 982829"/>
              <a:gd name="connsiteX86" fmla="*/ 338510 w 567261"/>
              <a:gd name="connsiteY86" fmla="*/ 754229 h 982829"/>
              <a:gd name="connsiteX87" fmla="*/ 290885 w 567261"/>
              <a:gd name="connsiteY87" fmla="*/ 763754 h 982829"/>
              <a:gd name="connsiteX88" fmla="*/ 271835 w 567261"/>
              <a:gd name="connsiteY88" fmla="*/ 792329 h 982829"/>
              <a:gd name="connsiteX89" fmla="*/ 224210 w 567261"/>
              <a:gd name="connsiteY89" fmla="*/ 830429 h 982829"/>
              <a:gd name="connsiteX90" fmla="*/ 195635 w 567261"/>
              <a:gd name="connsiteY90" fmla="*/ 859004 h 982829"/>
              <a:gd name="connsiteX91" fmla="*/ 167060 w 567261"/>
              <a:gd name="connsiteY91" fmla="*/ 944729 h 982829"/>
              <a:gd name="connsiteX92" fmla="*/ 195635 w 567261"/>
              <a:gd name="connsiteY92" fmla="*/ 963779 h 982829"/>
              <a:gd name="connsiteX93" fmla="*/ 243260 w 567261"/>
              <a:gd name="connsiteY93" fmla="*/ 954254 h 982829"/>
              <a:gd name="connsiteX94" fmla="*/ 271835 w 567261"/>
              <a:gd name="connsiteY94" fmla="*/ 935204 h 982829"/>
              <a:gd name="connsiteX95" fmla="*/ 300410 w 567261"/>
              <a:gd name="connsiteY95" fmla="*/ 925679 h 982829"/>
              <a:gd name="connsiteX96" fmla="*/ 328985 w 567261"/>
              <a:gd name="connsiteY96" fmla="*/ 897104 h 982829"/>
              <a:gd name="connsiteX97" fmla="*/ 252785 w 567261"/>
              <a:gd name="connsiteY97" fmla="*/ 887579 h 982829"/>
              <a:gd name="connsiteX98" fmla="*/ 214685 w 567261"/>
              <a:gd name="connsiteY98" fmla="*/ 944729 h 982829"/>
              <a:gd name="connsiteX99" fmla="*/ 205160 w 567261"/>
              <a:gd name="connsiteY99" fmla="*/ 973304 h 982829"/>
              <a:gd name="connsiteX100" fmla="*/ 233735 w 567261"/>
              <a:gd name="connsiteY100" fmla="*/ 982829 h 982829"/>
              <a:gd name="connsiteX101" fmla="*/ 290885 w 567261"/>
              <a:gd name="connsiteY101" fmla="*/ 935204 h 982829"/>
              <a:gd name="connsiteX102" fmla="*/ 319460 w 567261"/>
              <a:gd name="connsiteY102" fmla="*/ 897104 h 982829"/>
              <a:gd name="connsiteX103" fmla="*/ 357560 w 567261"/>
              <a:gd name="connsiteY103" fmla="*/ 878054 h 982829"/>
              <a:gd name="connsiteX104" fmla="*/ 376610 w 567261"/>
              <a:gd name="connsiteY104" fmla="*/ 849479 h 982829"/>
              <a:gd name="connsiteX105" fmla="*/ 338510 w 567261"/>
              <a:gd name="connsiteY105" fmla="*/ 849479 h 982829"/>
              <a:gd name="connsiteX106" fmla="*/ 309935 w 567261"/>
              <a:gd name="connsiteY106" fmla="*/ 878054 h 982829"/>
              <a:gd name="connsiteX107" fmla="*/ 357560 w 567261"/>
              <a:gd name="connsiteY107" fmla="*/ 868529 h 982829"/>
              <a:gd name="connsiteX108" fmla="*/ 328985 w 567261"/>
              <a:gd name="connsiteY108" fmla="*/ 868529 h 98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67261" h="982829">
                <a:moveTo>
                  <a:pt x="167060" y="39854"/>
                </a:moveTo>
                <a:cubicBezTo>
                  <a:pt x="151185" y="43029"/>
                  <a:pt x="133491" y="41347"/>
                  <a:pt x="119435" y="49379"/>
                </a:cubicBezTo>
                <a:cubicBezTo>
                  <a:pt x="92081" y="65010"/>
                  <a:pt x="95989" y="90898"/>
                  <a:pt x="119435" y="106529"/>
                </a:cubicBezTo>
                <a:cubicBezTo>
                  <a:pt x="130327" y="113791"/>
                  <a:pt x="144948" y="112458"/>
                  <a:pt x="157535" y="116054"/>
                </a:cubicBezTo>
                <a:cubicBezTo>
                  <a:pt x="167189" y="118812"/>
                  <a:pt x="176585" y="122404"/>
                  <a:pt x="186110" y="125579"/>
                </a:cubicBezTo>
                <a:cubicBezTo>
                  <a:pt x="225194" y="122884"/>
                  <a:pt x="430731" y="131856"/>
                  <a:pt x="519485" y="87479"/>
                </a:cubicBezTo>
                <a:cubicBezTo>
                  <a:pt x="533684" y="80379"/>
                  <a:pt x="544885" y="68429"/>
                  <a:pt x="557585" y="58904"/>
                </a:cubicBezTo>
                <a:cubicBezTo>
                  <a:pt x="563797" y="40269"/>
                  <a:pt x="586568" y="-1259"/>
                  <a:pt x="529010" y="39854"/>
                </a:cubicBezTo>
                <a:cubicBezTo>
                  <a:pt x="516092" y="49081"/>
                  <a:pt x="510889" y="66007"/>
                  <a:pt x="500435" y="77954"/>
                </a:cubicBezTo>
                <a:cubicBezTo>
                  <a:pt x="468099" y="114910"/>
                  <a:pt x="468446" y="111980"/>
                  <a:pt x="433760" y="135104"/>
                </a:cubicBezTo>
                <a:cubicBezTo>
                  <a:pt x="427410" y="122404"/>
                  <a:pt x="424750" y="107044"/>
                  <a:pt x="414710" y="97004"/>
                </a:cubicBezTo>
                <a:cubicBezTo>
                  <a:pt x="407610" y="89904"/>
                  <a:pt x="396153" y="86811"/>
                  <a:pt x="386135" y="87479"/>
                </a:cubicBezTo>
                <a:cubicBezTo>
                  <a:pt x="347595" y="90048"/>
                  <a:pt x="309935" y="100179"/>
                  <a:pt x="271835" y="106529"/>
                </a:cubicBezTo>
                <a:cubicBezTo>
                  <a:pt x="144065" y="149119"/>
                  <a:pt x="193456" y="126668"/>
                  <a:pt x="119435" y="163679"/>
                </a:cubicBezTo>
                <a:cubicBezTo>
                  <a:pt x="148337" y="120327"/>
                  <a:pt x="131109" y="151598"/>
                  <a:pt x="148010" y="106529"/>
                </a:cubicBezTo>
                <a:cubicBezTo>
                  <a:pt x="154013" y="90520"/>
                  <a:pt x="171207" y="75491"/>
                  <a:pt x="167060" y="58904"/>
                </a:cubicBezTo>
                <a:cubicBezTo>
                  <a:pt x="164625" y="49164"/>
                  <a:pt x="148010" y="65254"/>
                  <a:pt x="138485" y="68429"/>
                </a:cubicBezTo>
                <a:cubicBezTo>
                  <a:pt x="144835" y="77954"/>
                  <a:pt x="146100" y="96459"/>
                  <a:pt x="157535" y="97004"/>
                </a:cubicBezTo>
                <a:cubicBezTo>
                  <a:pt x="323541" y="104909"/>
                  <a:pt x="301917" y="114547"/>
                  <a:pt x="367085" y="49379"/>
                </a:cubicBezTo>
                <a:cubicBezTo>
                  <a:pt x="355179" y="1754"/>
                  <a:pt x="362322" y="-23646"/>
                  <a:pt x="281360" y="30329"/>
                </a:cubicBezTo>
                <a:cubicBezTo>
                  <a:pt x="270468" y="37591"/>
                  <a:pt x="277689" y="56720"/>
                  <a:pt x="271835" y="68429"/>
                </a:cubicBezTo>
                <a:cubicBezTo>
                  <a:pt x="264735" y="82628"/>
                  <a:pt x="252785" y="93829"/>
                  <a:pt x="243260" y="106529"/>
                </a:cubicBezTo>
                <a:cubicBezTo>
                  <a:pt x="240988" y="115617"/>
                  <a:pt x="217703" y="168819"/>
                  <a:pt x="252785" y="173204"/>
                </a:cubicBezTo>
                <a:cubicBezTo>
                  <a:pt x="272710" y="175695"/>
                  <a:pt x="290885" y="160504"/>
                  <a:pt x="309935" y="154154"/>
                </a:cubicBezTo>
                <a:cubicBezTo>
                  <a:pt x="239150" y="138424"/>
                  <a:pt x="201425" y="117921"/>
                  <a:pt x="128960" y="154154"/>
                </a:cubicBezTo>
                <a:cubicBezTo>
                  <a:pt x="110776" y="163246"/>
                  <a:pt x="103560" y="185904"/>
                  <a:pt x="90860" y="201779"/>
                </a:cubicBezTo>
                <a:cubicBezTo>
                  <a:pt x="81335" y="227179"/>
                  <a:pt x="74417" y="253716"/>
                  <a:pt x="62285" y="277979"/>
                </a:cubicBezTo>
                <a:cubicBezTo>
                  <a:pt x="52046" y="298457"/>
                  <a:pt x="33779" y="314341"/>
                  <a:pt x="24185" y="335129"/>
                </a:cubicBezTo>
                <a:cubicBezTo>
                  <a:pt x="14499" y="356116"/>
                  <a:pt x="11485" y="379579"/>
                  <a:pt x="5135" y="401804"/>
                </a:cubicBezTo>
                <a:cubicBezTo>
                  <a:pt x="8310" y="439904"/>
                  <a:pt x="-13629" y="490386"/>
                  <a:pt x="14660" y="516104"/>
                </a:cubicBezTo>
                <a:cubicBezTo>
                  <a:pt x="84231" y="579351"/>
                  <a:pt x="154905" y="429562"/>
                  <a:pt x="167060" y="411329"/>
                </a:cubicBezTo>
                <a:lnTo>
                  <a:pt x="186110" y="382754"/>
                </a:lnTo>
                <a:cubicBezTo>
                  <a:pt x="182935" y="360529"/>
                  <a:pt x="190055" y="334040"/>
                  <a:pt x="176585" y="316079"/>
                </a:cubicBezTo>
                <a:cubicBezTo>
                  <a:pt x="169716" y="306921"/>
                  <a:pt x="153915" y="333794"/>
                  <a:pt x="157535" y="344654"/>
                </a:cubicBezTo>
                <a:cubicBezTo>
                  <a:pt x="162555" y="359714"/>
                  <a:pt x="182935" y="363704"/>
                  <a:pt x="195635" y="373229"/>
                </a:cubicBezTo>
                <a:cubicBezTo>
                  <a:pt x="205160" y="370054"/>
                  <a:pt x="224210" y="373744"/>
                  <a:pt x="224210" y="363704"/>
                </a:cubicBezTo>
                <a:cubicBezTo>
                  <a:pt x="224210" y="352256"/>
                  <a:pt x="205874" y="339534"/>
                  <a:pt x="195635" y="344654"/>
                </a:cubicBezTo>
                <a:cubicBezTo>
                  <a:pt x="144492" y="370226"/>
                  <a:pt x="131464" y="406321"/>
                  <a:pt x="109910" y="449429"/>
                </a:cubicBezTo>
                <a:cubicBezTo>
                  <a:pt x="116260" y="462129"/>
                  <a:pt x="118920" y="477489"/>
                  <a:pt x="128960" y="487529"/>
                </a:cubicBezTo>
                <a:cubicBezTo>
                  <a:pt x="150495" y="509064"/>
                  <a:pt x="227433" y="488317"/>
                  <a:pt x="233735" y="487529"/>
                </a:cubicBezTo>
                <a:cubicBezTo>
                  <a:pt x="246435" y="478004"/>
                  <a:pt x="261672" y="471150"/>
                  <a:pt x="271835" y="458954"/>
                </a:cubicBezTo>
                <a:cubicBezTo>
                  <a:pt x="278263" y="451241"/>
                  <a:pt x="276870" y="439359"/>
                  <a:pt x="281360" y="430379"/>
                </a:cubicBezTo>
                <a:cubicBezTo>
                  <a:pt x="329189" y="334720"/>
                  <a:pt x="269363" y="480596"/>
                  <a:pt x="319460" y="363704"/>
                </a:cubicBezTo>
                <a:cubicBezTo>
                  <a:pt x="330443" y="338076"/>
                  <a:pt x="332919" y="315457"/>
                  <a:pt x="338510" y="287504"/>
                </a:cubicBezTo>
                <a:cubicBezTo>
                  <a:pt x="335335" y="258929"/>
                  <a:pt x="356260" y="210871"/>
                  <a:pt x="328985" y="201779"/>
                </a:cubicBezTo>
                <a:cubicBezTo>
                  <a:pt x="244084" y="173479"/>
                  <a:pt x="194222" y="212246"/>
                  <a:pt x="138485" y="249404"/>
                </a:cubicBezTo>
                <a:cubicBezTo>
                  <a:pt x="119288" y="275000"/>
                  <a:pt x="94656" y="300964"/>
                  <a:pt x="90860" y="335129"/>
                </a:cubicBezTo>
                <a:cubicBezTo>
                  <a:pt x="89414" y="348140"/>
                  <a:pt x="97210" y="360529"/>
                  <a:pt x="100385" y="373229"/>
                </a:cubicBezTo>
                <a:cubicBezTo>
                  <a:pt x="224222" y="345710"/>
                  <a:pt x="156282" y="380322"/>
                  <a:pt x="214685" y="316079"/>
                </a:cubicBezTo>
                <a:cubicBezTo>
                  <a:pt x="235828" y="292822"/>
                  <a:pt x="281360" y="249404"/>
                  <a:pt x="281360" y="249404"/>
                </a:cubicBezTo>
                <a:cubicBezTo>
                  <a:pt x="271835" y="246229"/>
                  <a:pt x="262013" y="235924"/>
                  <a:pt x="252785" y="239879"/>
                </a:cubicBezTo>
                <a:cubicBezTo>
                  <a:pt x="236277" y="246954"/>
                  <a:pt x="223926" y="262578"/>
                  <a:pt x="214685" y="277979"/>
                </a:cubicBezTo>
                <a:cubicBezTo>
                  <a:pt x="204747" y="294543"/>
                  <a:pt x="191866" y="350203"/>
                  <a:pt x="186110" y="373229"/>
                </a:cubicBezTo>
                <a:cubicBezTo>
                  <a:pt x="198422" y="410166"/>
                  <a:pt x="192117" y="422613"/>
                  <a:pt x="252785" y="392279"/>
                </a:cubicBezTo>
                <a:cubicBezTo>
                  <a:pt x="263024" y="387159"/>
                  <a:pt x="260387" y="363704"/>
                  <a:pt x="271835" y="363704"/>
                </a:cubicBezTo>
                <a:cubicBezTo>
                  <a:pt x="281875" y="363704"/>
                  <a:pt x="266800" y="383299"/>
                  <a:pt x="262310" y="392279"/>
                </a:cubicBezTo>
                <a:cubicBezTo>
                  <a:pt x="255346" y="406207"/>
                  <a:pt x="221157" y="450325"/>
                  <a:pt x="214685" y="458954"/>
                </a:cubicBezTo>
                <a:cubicBezTo>
                  <a:pt x="211510" y="471654"/>
                  <a:pt x="208756" y="484467"/>
                  <a:pt x="205160" y="497054"/>
                </a:cubicBezTo>
                <a:cubicBezTo>
                  <a:pt x="202402" y="506708"/>
                  <a:pt x="195635" y="515589"/>
                  <a:pt x="195635" y="525629"/>
                </a:cubicBezTo>
                <a:cubicBezTo>
                  <a:pt x="195635" y="560698"/>
                  <a:pt x="194070" y="597135"/>
                  <a:pt x="205160" y="630404"/>
                </a:cubicBezTo>
                <a:cubicBezTo>
                  <a:pt x="208335" y="639929"/>
                  <a:pt x="224210" y="636754"/>
                  <a:pt x="233735" y="639929"/>
                </a:cubicBezTo>
                <a:cubicBezTo>
                  <a:pt x="255960" y="636754"/>
                  <a:pt x="284535" y="646279"/>
                  <a:pt x="300410" y="630404"/>
                </a:cubicBezTo>
                <a:cubicBezTo>
                  <a:pt x="310450" y="620364"/>
                  <a:pt x="276509" y="611354"/>
                  <a:pt x="262310" y="611354"/>
                </a:cubicBezTo>
                <a:cubicBezTo>
                  <a:pt x="250225" y="611354"/>
                  <a:pt x="206795" y="642014"/>
                  <a:pt x="195635" y="649454"/>
                </a:cubicBezTo>
                <a:cubicBezTo>
                  <a:pt x="189285" y="662154"/>
                  <a:pt x="182178" y="674503"/>
                  <a:pt x="176585" y="687554"/>
                </a:cubicBezTo>
                <a:cubicBezTo>
                  <a:pt x="172630" y="696782"/>
                  <a:pt x="157259" y="713951"/>
                  <a:pt x="167060" y="716129"/>
                </a:cubicBezTo>
                <a:cubicBezTo>
                  <a:pt x="198209" y="723051"/>
                  <a:pt x="230560" y="709779"/>
                  <a:pt x="262310" y="706604"/>
                </a:cubicBezTo>
                <a:cubicBezTo>
                  <a:pt x="272980" y="663922"/>
                  <a:pt x="286080" y="630318"/>
                  <a:pt x="262310" y="582779"/>
                </a:cubicBezTo>
                <a:cubicBezTo>
                  <a:pt x="256456" y="571070"/>
                  <a:pt x="236910" y="576429"/>
                  <a:pt x="224210" y="573254"/>
                </a:cubicBezTo>
                <a:cubicBezTo>
                  <a:pt x="211510" y="576429"/>
                  <a:pt x="195367" y="573522"/>
                  <a:pt x="186110" y="582779"/>
                </a:cubicBezTo>
                <a:cubicBezTo>
                  <a:pt x="174020" y="594869"/>
                  <a:pt x="175363" y="615458"/>
                  <a:pt x="167060" y="630404"/>
                </a:cubicBezTo>
                <a:cubicBezTo>
                  <a:pt x="159350" y="644281"/>
                  <a:pt x="146899" y="655042"/>
                  <a:pt x="138485" y="668504"/>
                </a:cubicBezTo>
                <a:cubicBezTo>
                  <a:pt x="121671" y="695407"/>
                  <a:pt x="119169" y="707401"/>
                  <a:pt x="109910" y="735179"/>
                </a:cubicBezTo>
                <a:cubicBezTo>
                  <a:pt x="116260" y="744704"/>
                  <a:pt x="117601" y="762334"/>
                  <a:pt x="128960" y="763754"/>
                </a:cubicBezTo>
                <a:cubicBezTo>
                  <a:pt x="173179" y="769281"/>
                  <a:pt x="219558" y="766803"/>
                  <a:pt x="262310" y="754229"/>
                </a:cubicBezTo>
                <a:cubicBezTo>
                  <a:pt x="277540" y="749750"/>
                  <a:pt x="281658" y="729047"/>
                  <a:pt x="290885" y="716129"/>
                </a:cubicBezTo>
                <a:cubicBezTo>
                  <a:pt x="297539" y="706814"/>
                  <a:pt x="304815" y="697793"/>
                  <a:pt x="309935" y="687554"/>
                </a:cubicBezTo>
                <a:cubicBezTo>
                  <a:pt x="314425" y="678574"/>
                  <a:pt x="315505" y="668207"/>
                  <a:pt x="319460" y="658979"/>
                </a:cubicBezTo>
                <a:cubicBezTo>
                  <a:pt x="325053" y="645928"/>
                  <a:pt x="332160" y="633579"/>
                  <a:pt x="338510" y="620879"/>
                </a:cubicBezTo>
                <a:cubicBezTo>
                  <a:pt x="335335" y="605004"/>
                  <a:pt x="345012" y="570964"/>
                  <a:pt x="328985" y="573254"/>
                </a:cubicBezTo>
                <a:cubicBezTo>
                  <a:pt x="302315" y="577064"/>
                  <a:pt x="290885" y="611354"/>
                  <a:pt x="271835" y="630404"/>
                </a:cubicBezTo>
                <a:cubicBezTo>
                  <a:pt x="251755" y="650484"/>
                  <a:pt x="233735" y="706604"/>
                  <a:pt x="233735" y="706604"/>
                </a:cubicBezTo>
                <a:cubicBezTo>
                  <a:pt x="230560" y="722479"/>
                  <a:pt x="228137" y="738523"/>
                  <a:pt x="224210" y="754229"/>
                </a:cubicBezTo>
                <a:cubicBezTo>
                  <a:pt x="221775" y="763969"/>
                  <a:pt x="214685" y="772764"/>
                  <a:pt x="214685" y="782804"/>
                </a:cubicBezTo>
                <a:cubicBezTo>
                  <a:pt x="214685" y="798993"/>
                  <a:pt x="221035" y="814554"/>
                  <a:pt x="224210" y="830429"/>
                </a:cubicBezTo>
                <a:cubicBezTo>
                  <a:pt x="243260" y="827254"/>
                  <a:pt x="263712" y="828748"/>
                  <a:pt x="281360" y="820904"/>
                </a:cubicBezTo>
                <a:cubicBezTo>
                  <a:pt x="287208" y="818305"/>
                  <a:pt x="341866" y="759263"/>
                  <a:pt x="338510" y="754229"/>
                </a:cubicBezTo>
                <a:cubicBezTo>
                  <a:pt x="329530" y="740759"/>
                  <a:pt x="306760" y="760579"/>
                  <a:pt x="290885" y="763754"/>
                </a:cubicBezTo>
                <a:cubicBezTo>
                  <a:pt x="284535" y="773279"/>
                  <a:pt x="279930" y="784234"/>
                  <a:pt x="271835" y="792329"/>
                </a:cubicBezTo>
                <a:cubicBezTo>
                  <a:pt x="257460" y="806704"/>
                  <a:pt x="239510" y="817042"/>
                  <a:pt x="224210" y="830429"/>
                </a:cubicBezTo>
                <a:cubicBezTo>
                  <a:pt x="214073" y="839299"/>
                  <a:pt x="205160" y="849479"/>
                  <a:pt x="195635" y="859004"/>
                </a:cubicBezTo>
                <a:cubicBezTo>
                  <a:pt x="194450" y="861967"/>
                  <a:pt x="163331" y="933543"/>
                  <a:pt x="167060" y="944729"/>
                </a:cubicBezTo>
                <a:cubicBezTo>
                  <a:pt x="170680" y="955589"/>
                  <a:pt x="186110" y="957429"/>
                  <a:pt x="195635" y="963779"/>
                </a:cubicBezTo>
                <a:cubicBezTo>
                  <a:pt x="211510" y="960604"/>
                  <a:pt x="228101" y="959938"/>
                  <a:pt x="243260" y="954254"/>
                </a:cubicBezTo>
                <a:cubicBezTo>
                  <a:pt x="253979" y="950234"/>
                  <a:pt x="261596" y="940324"/>
                  <a:pt x="271835" y="935204"/>
                </a:cubicBezTo>
                <a:cubicBezTo>
                  <a:pt x="280815" y="930714"/>
                  <a:pt x="290885" y="928854"/>
                  <a:pt x="300410" y="925679"/>
                </a:cubicBezTo>
                <a:cubicBezTo>
                  <a:pt x="309935" y="916154"/>
                  <a:pt x="331627" y="910313"/>
                  <a:pt x="328985" y="897104"/>
                </a:cubicBezTo>
                <a:cubicBezTo>
                  <a:pt x="321869" y="861526"/>
                  <a:pt x="265299" y="884451"/>
                  <a:pt x="252785" y="887579"/>
                </a:cubicBezTo>
                <a:cubicBezTo>
                  <a:pt x="240085" y="906629"/>
                  <a:pt x="225804" y="924715"/>
                  <a:pt x="214685" y="944729"/>
                </a:cubicBezTo>
                <a:cubicBezTo>
                  <a:pt x="209809" y="953506"/>
                  <a:pt x="200670" y="964324"/>
                  <a:pt x="205160" y="973304"/>
                </a:cubicBezTo>
                <a:cubicBezTo>
                  <a:pt x="209650" y="982284"/>
                  <a:pt x="224210" y="979654"/>
                  <a:pt x="233735" y="982829"/>
                </a:cubicBezTo>
                <a:cubicBezTo>
                  <a:pt x="263130" y="963232"/>
                  <a:pt x="266439" y="963725"/>
                  <a:pt x="290885" y="935204"/>
                </a:cubicBezTo>
                <a:cubicBezTo>
                  <a:pt x="301216" y="923151"/>
                  <a:pt x="307407" y="907435"/>
                  <a:pt x="319460" y="897104"/>
                </a:cubicBezTo>
                <a:cubicBezTo>
                  <a:pt x="330241" y="887863"/>
                  <a:pt x="344860" y="884404"/>
                  <a:pt x="357560" y="878054"/>
                </a:cubicBezTo>
                <a:cubicBezTo>
                  <a:pt x="363910" y="868529"/>
                  <a:pt x="369281" y="858273"/>
                  <a:pt x="376610" y="849479"/>
                </a:cubicBezTo>
                <a:cubicBezTo>
                  <a:pt x="410442" y="808881"/>
                  <a:pt x="438822" y="806488"/>
                  <a:pt x="338510" y="849479"/>
                </a:cubicBezTo>
                <a:cubicBezTo>
                  <a:pt x="328985" y="859004"/>
                  <a:pt x="307293" y="864845"/>
                  <a:pt x="309935" y="878054"/>
                </a:cubicBezTo>
                <a:cubicBezTo>
                  <a:pt x="321967" y="938213"/>
                  <a:pt x="368328" y="884681"/>
                  <a:pt x="357560" y="868529"/>
                </a:cubicBezTo>
                <a:cubicBezTo>
                  <a:pt x="352276" y="860604"/>
                  <a:pt x="338510" y="868529"/>
                  <a:pt x="328985" y="868529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/>
          <p:cNvSpPr/>
          <p:nvPr/>
        </p:nvSpPr>
        <p:spPr>
          <a:xfrm>
            <a:off x="5796136" y="2980579"/>
            <a:ext cx="355800" cy="1301407"/>
          </a:xfrm>
          <a:custGeom>
            <a:avLst/>
            <a:gdLst>
              <a:gd name="connsiteX0" fmla="*/ 171450 w 355800"/>
              <a:gd name="connsiteY0" fmla="*/ 105521 h 1301407"/>
              <a:gd name="connsiteX1" fmla="*/ 180975 w 355800"/>
              <a:gd name="connsiteY1" fmla="*/ 153146 h 1301407"/>
              <a:gd name="connsiteX2" fmla="*/ 209550 w 355800"/>
              <a:gd name="connsiteY2" fmla="*/ 143621 h 1301407"/>
              <a:gd name="connsiteX3" fmla="*/ 257175 w 355800"/>
              <a:gd name="connsiteY3" fmla="*/ 86471 h 1301407"/>
              <a:gd name="connsiteX4" fmla="*/ 238125 w 355800"/>
              <a:gd name="connsiteY4" fmla="*/ 19796 h 1301407"/>
              <a:gd name="connsiteX5" fmla="*/ 209550 w 355800"/>
              <a:gd name="connsiteY5" fmla="*/ 746 h 1301407"/>
              <a:gd name="connsiteX6" fmla="*/ 161925 w 355800"/>
              <a:gd name="connsiteY6" fmla="*/ 48371 h 1301407"/>
              <a:gd name="connsiteX7" fmla="*/ 152400 w 355800"/>
              <a:gd name="connsiteY7" fmla="*/ 76946 h 1301407"/>
              <a:gd name="connsiteX8" fmla="*/ 123825 w 355800"/>
              <a:gd name="connsiteY8" fmla="*/ 115046 h 1301407"/>
              <a:gd name="connsiteX9" fmla="*/ 104775 w 355800"/>
              <a:gd name="connsiteY9" fmla="*/ 143621 h 1301407"/>
              <a:gd name="connsiteX10" fmla="*/ 142875 w 355800"/>
              <a:gd name="connsiteY10" fmla="*/ 210296 h 1301407"/>
              <a:gd name="connsiteX11" fmla="*/ 171450 w 355800"/>
              <a:gd name="connsiteY11" fmla="*/ 191246 h 1301407"/>
              <a:gd name="connsiteX12" fmla="*/ 219075 w 355800"/>
              <a:gd name="connsiteY12" fmla="*/ 105521 h 1301407"/>
              <a:gd name="connsiteX13" fmla="*/ 180975 w 355800"/>
              <a:gd name="connsiteY13" fmla="*/ 19796 h 1301407"/>
              <a:gd name="connsiteX14" fmla="*/ 114300 w 355800"/>
              <a:gd name="connsiteY14" fmla="*/ 48371 h 1301407"/>
              <a:gd name="connsiteX15" fmla="*/ 19050 w 355800"/>
              <a:gd name="connsiteY15" fmla="*/ 162671 h 1301407"/>
              <a:gd name="connsiteX16" fmla="*/ 9525 w 355800"/>
              <a:gd name="connsiteY16" fmla="*/ 191246 h 1301407"/>
              <a:gd name="connsiteX17" fmla="*/ 19050 w 355800"/>
              <a:gd name="connsiteY17" fmla="*/ 219821 h 1301407"/>
              <a:gd name="connsiteX18" fmla="*/ 123825 w 355800"/>
              <a:gd name="connsiteY18" fmla="*/ 229346 h 1301407"/>
              <a:gd name="connsiteX19" fmla="*/ 142875 w 355800"/>
              <a:gd name="connsiteY19" fmla="*/ 200771 h 1301407"/>
              <a:gd name="connsiteX20" fmla="*/ 114300 w 355800"/>
              <a:gd name="connsiteY20" fmla="*/ 191246 h 1301407"/>
              <a:gd name="connsiteX21" fmla="*/ 95250 w 355800"/>
              <a:gd name="connsiteY21" fmla="*/ 248396 h 1301407"/>
              <a:gd name="connsiteX22" fmla="*/ 76200 w 355800"/>
              <a:gd name="connsiteY22" fmla="*/ 315071 h 1301407"/>
              <a:gd name="connsiteX23" fmla="*/ 104775 w 355800"/>
              <a:gd name="connsiteY23" fmla="*/ 334121 h 1301407"/>
              <a:gd name="connsiteX24" fmla="*/ 142875 w 355800"/>
              <a:gd name="connsiteY24" fmla="*/ 276971 h 1301407"/>
              <a:gd name="connsiteX25" fmla="*/ 95250 w 355800"/>
              <a:gd name="connsiteY25" fmla="*/ 257921 h 1301407"/>
              <a:gd name="connsiteX26" fmla="*/ 28575 w 355800"/>
              <a:gd name="connsiteY26" fmla="*/ 324596 h 1301407"/>
              <a:gd name="connsiteX27" fmla="*/ 9525 w 355800"/>
              <a:gd name="connsiteY27" fmla="*/ 391271 h 1301407"/>
              <a:gd name="connsiteX28" fmla="*/ 19050 w 355800"/>
              <a:gd name="connsiteY28" fmla="*/ 438896 h 1301407"/>
              <a:gd name="connsiteX29" fmla="*/ 47625 w 355800"/>
              <a:gd name="connsiteY29" fmla="*/ 448421 h 1301407"/>
              <a:gd name="connsiteX30" fmla="*/ 85725 w 355800"/>
              <a:gd name="connsiteY30" fmla="*/ 457946 h 1301407"/>
              <a:gd name="connsiteX31" fmla="*/ 133350 w 355800"/>
              <a:gd name="connsiteY31" fmla="*/ 448421 h 1301407"/>
              <a:gd name="connsiteX32" fmla="*/ 200025 w 355800"/>
              <a:gd name="connsiteY32" fmla="*/ 372221 h 1301407"/>
              <a:gd name="connsiteX33" fmla="*/ 200025 w 355800"/>
              <a:gd name="connsiteY33" fmla="*/ 286496 h 1301407"/>
              <a:gd name="connsiteX34" fmla="*/ 142875 w 355800"/>
              <a:gd name="connsiteY34" fmla="*/ 296021 h 1301407"/>
              <a:gd name="connsiteX35" fmla="*/ 38100 w 355800"/>
              <a:gd name="connsiteY35" fmla="*/ 419846 h 1301407"/>
              <a:gd name="connsiteX36" fmla="*/ 0 w 355800"/>
              <a:gd name="connsiteY36" fmla="*/ 515096 h 1301407"/>
              <a:gd name="connsiteX37" fmla="*/ 47625 w 355800"/>
              <a:gd name="connsiteY37" fmla="*/ 610346 h 1301407"/>
              <a:gd name="connsiteX38" fmla="*/ 95250 w 355800"/>
              <a:gd name="connsiteY38" fmla="*/ 600821 h 1301407"/>
              <a:gd name="connsiteX39" fmla="*/ 161925 w 355800"/>
              <a:gd name="connsiteY39" fmla="*/ 515096 h 1301407"/>
              <a:gd name="connsiteX40" fmla="*/ 180975 w 355800"/>
              <a:gd name="connsiteY40" fmla="*/ 457946 h 1301407"/>
              <a:gd name="connsiteX41" fmla="*/ 152400 w 355800"/>
              <a:gd name="connsiteY41" fmla="*/ 438896 h 1301407"/>
              <a:gd name="connsiteX42" fmla="*/ 104775 w 355800"/>
              <a:gd name="connsiteY42" fmla="*/ 476996 h 1301407"/>
              <a:gd name="connsiteX43" fmla="*/ 57150 w 355800"/>
              <a:gd name="connsiteY43" fmla="*/ 581771 h 1301407"/>
              <a:gd name="connsiteX44" fmla="*/ 47625 w 355800"/>
              <a:gd name="connsiteY44" fmla="*/ 619871 h 1301407"/>
              <a:gd name="connsiteX45" fmla="*/ 228600 w 355800"/>
              <a:gd name="connsiteY45" fmla="*/ 629396 h 1301407"/>
              <a:gd name="connsiteX46" fmla="*/ 266700 w 355800"/>
              <a:gd name="connsiteY46" fmla="*/ 581771 h 1301407"/>
              <a:gd name="connsiteX47" fmla="*/ 257175 w 355800"/>
              <a:gd name="connsiteY47" fmla="*/ 543671 h 1301407"/>
              <a:gd name="connsiteX48" fmla="*/ 200025 w 355800"/>
              <a:gd name="connsiteY48" fmla="*/ 572246 h 1301407"/>
              <a:gd name="connsiteX49" fmla="*/ 152400 w 355800"/>
              <a:gd name="connsiteY49" fmla="*/ 638921 h 1301407"/>
              <a:gd name="connsiteX50" fmla="*/ 123825 w 355800"/>
              <a:gd name="connsiteY50" fmla="*/ 715121 h 1301407"/>
              <a:gd name="connsiteX51" fmla="*/ 133350 w 355800"/>
              <a:gd name="connsiteY51" fmla="*/ 762746 h 1301407"/>
              <a:gd name="connsiteX52" fmla="*/ 171450 w 355800"/>
              <a:gd name="connsiteY52" fmla="*/ 753221 h 1301407"/>
              <a:gd name="connsiteX53" fmla="*/ 180975 w 355800"/>
              <a:gd name="connsiteY53" fmla="*/ 724646 h 1301407"/>
              <a:gd name="connsiteX54" fmla="*/ 142875 w 355800"/>
              <a:gd name="connsiteY54" fmla="*/ 743696 h 1301407"/>
              <a:gd name="connsiteX55" fmla="*/ 114300 w 355800"/>
              <a:gd name="connsiteY55" fmla="*/ 772271 h 1301407"/>
              <a:gd name="connsiteX56" fmla="*/ 95250 w 355800"/>
              <a:gd name="connsiteY56" fmla="*/ 819896 h 1301407"/>
              <a:gd name="connsiteX57" fmla="*/ 85725 w 355800"/>
              <a:gd name="connsiteY57" fmla="*/ 848471 h 1301407"/>
              <a:gd name="connsiteX58" fmla="*/ 95250 w 355800"/>
              <a:gd name="connsiteY58" fmla="*/ 915146 h 1301407"/>
              <a:gd name="connsiteX59" fmla="*/ 123825 w 355800"/>
              <a:gd name="connsiteY59" fmla="*/ 934196 h 1301407"/>
              <a:gd name="connsiteX60" fmla="*/ 152400 w 355800"/>
              <a:gd name="connsiteY60" fmla="*/ 877046 h 1301407"/>
              <a:gd name="connsiteX61" fmla="*/ 142875 w 355800"/>
              <a:gd name="connsiteY61" fmla="*/ 848471 h 1301407"/>
              <a:gd name="connsiteX62" fmla="*/ 114300 w 355800"/>
              <a:gd name="connsiteY62" fmla="*/ 877046 h 1301407"/>
              <a:gd name="connsiteX63" fmla="*/ 57150 w 355800"/>
              <a:gd name="connsiteY63" fmla="*/ 953246 h 1301407"/>
              <a:gd name="connsiteX64" fmla="*/ 76200 w 355800"/>
              <a:gd name="connsiteY64" fmla="*/ 1010396 h 1301407"/>
              <a:gd name="connsiteX65" fmla="*/ 133350 w 355800"/>
              <a:gd name="connsiteY65" fmla="*/ 1029446 h 1301407"/>
              <a:gd name="connsiteX66" fmla="*/ 209550 w 355800"/>
              <a:gd name="connsiteY66" fmla="*/ 981821 h 1301407"/>
              <a:gd name="connsiteX67" fmla="*/ 228600 w 355800"/>
              <a:gd name="connsiteY67" fmla="*/ 924671 h 1301407"/>
              <a:gd name="connsiteX68" fmla="*/ 219075 w 355800"/>
              <a:gd name="connsiteY68" fmla="*/ 896096 h 1301407"/>
              <a:gd name="connsiteX69" fmla="*/ 104775 w 355800"/>
              <a:gd name="connsiteY69" fmla="*/ 1000871 h 1301407"/>
              <a:gd name="connsiteX70" fmla="*/ 47625 w 355800"/>
              <a:gd name="connsiteY70" fmla="*/ 1096121 h 1301407"/>
              <a:gd name="connsiteX71" fmla="*/ 38100 w 355800"/>
              <a:gd name="connsiteY71" fmla="*/ 1134221 h 1301407"/>
              <a:gd name="connsiteX72" fmla="*/ 200025 w 355800"/>
              <a:gd name="connsiteY72" fmla="*/ 1162796 h 1301407"/>
              <a:gd name="connsiteX73" fmla="*/ 219075 w 355800"/>
              <a:gd name="connsiteY73" fmla="*/ 1134221 h 1301407"/>
              <a:gd name="connsiteX74" fmla="*/ 247650 w 355800"/>
              <a:gd name="connsiteY74" fmla="*/ 1105646 h 1301407"/>
              <a:gd name="connsiteX75" fmla="*/ 257175 w 355800"/>
              <a:gd name="connsiteY75" fmla="*/ 1077071 h 1301407"/>
              <a:gd name="connsiteX76" fmla="*/ 247650 w 355800"/>
              <a:gd name="connsiteY76" fmla="*/ 991346 h 1301407"/>
              <a:gd name="connsiteX77" fmla="*/ 209550 w 355800"/>
              <a:gd name="connsiteY77" fmla="*/ 1000871 h 1301407"/>
              <a:gd name="connsiteX78" fmla="*/ 133350 w 355800"/>
              <a:gd name="connsiteY78" fmla="*/ 1153271 h 1301407"/>
              <a:gd name="connsiteX79" fmla="*/ 123825 w 355800"/>
              <a:gd name="connsiteY79" fmla="*/ 1200896 h 1301407"/>
              <a:gd name="connsiteX80" fmla="*/ 333375 w 355800"/>
              <a:gd name="connsiteY80" fmla="*/ 1210421 h 1301407"/>
              <a:gd name="connsiteX81" fmla="*/ 352425 w 355800"/>
              <a:gd name="connsiteY81" fmla="*/ 1181846 h 1301407"/>
              <a:gd name="connsiteX82" fmla="*/ 295275 w 355800"/>
              <a:gd name="connsiteY82" fmla="*/ 1200896 h 1301407"/>
              <a:gd name="connsiteX83" fmla="*/ 276225 w 355800"/>
              <a:gd name="connsiteY83" fmla="*/ 1238996 h 1301407"/>
              <a:gd name="connsiteX84" fmla="*/ 257175 w 355800"/>
              <a:gd name="connsiteY84" fmla="*/ 1267571 h 1301407"/>
              <a:gd name="connsiteX85" fmla="*/ 257175 w 355800"/>
              <a:gd name="connsiteY85" fmla="*/ 1258046 h 1301407"/>
              <a:gd name="connsiteX86" fmla="*/ 247650 w 355800"/>
              <a:gd name="connsiteY86" fmla="*/ 1191371 h 130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55800" h="1301407">
                <a:moveTo>
                  <a:pt x="171450" y="105521"/>
                </a:moveTo>
                <a:cubicBezTo>
                  <a:pt x="174625" y="121396"/>
                  <a:pt x="169527" y="141698"/>
                  <a:pt x="180975" y="153146"/>
                </a:cubicBezTo>
                <a:cubicBezTo>
                  <a:pt x="188075" y="160246"/>
                  <a:pt x="201196" y="149190"/>
                  <a:pt x="209550" y="143621"/>
                </a:cubicBezTo>
                <a:cubicBezTo>
                  <a:pt x="231552" y="128953"/>
                  <a:pt x="243118" y="107556"/>
                  <a:pt x="257175" y="86471"/>
                </a:cubicBezTo>
                <a:cubicBezTo>
                  <a:pt x="250825" y="64246"/>
                  <a:pt x="249350" y="40002"/>
                  <a:pt x="238125" y="19796"/>
                </a:cubicBezTo>
                <a:cubicBezTo>
                  <a:pt x="232566" y="9789"/>
                  <a:pt x="220269" y="-3274"/>
                  <a:pt x="209550" y="746"/>
                </a:cubicBezTo>
                <a:cubicBezTo>
                  <a:pt x="188529" y="8629"/>
                  <a:pt x="177800" y="32496"/>
                  <a:pt x="161925" y="48371"/>
                </a:cubicBezTo>
                <a:cubicBezTo>
                  <a:pt x="158750" y="57896"/>
                  <a:pt x="157381" y="68229"/>
                  <a:pt x="152400" y="76946"/>
                </a:cubicBezTo>
                <a:cubicBezTo>
                  <a:pt x="144524" y="90729"/>
                  <a:pt x="133052" y="102128"/>
                  <a:pt x="123825" y="115046"/>
                </a:cubicBezTo>
                <a:cubicBezTo>
                  <a:pt x="117171" y="124361"/>
                  <a:pt x="111125" y="134096"/>
                  <a:pt x="104775" y="143621"/>
                </a:cubicBezTo>
                <a:cubicBezTo>
                  <a:pt x="108636" y="166790"/>
                  <a:pt x="99781" y="217478"/>
                  <a:pt x="142875" y="210296"/>
                </a:cubicBezTo>
                <a:cubicBezTo>
                  <a:pt x="154167" y="208414"/>
                  <a:pt x="161925" y="197596"/>
                  <a:pt x="171450" y="191246"/>
                </a:cubicBezTo>
                <a:cubicBezTo>
                  <a:pt x="215119" y="125742"/>
                  <a:pt x="202310" y="155816"/>
                  <a:pt x="219075" y="105521"/>
                </a:cubicBezTo>
                <a:cubicBezTo>
                  <a:pt x="217938" y="97563"/>
                  <a:pt x="223127" y="15581"/>
                  <a:pt x="180975" y="19796"/>
                </a:cubicBezTo>
                <a:cubicBezTo>
                  <a:pt x="156915" y="22202"/>
                  <a:pt x="136525" y="38846"/>
                  <a:pt x="114300" y="48371"/>
                </a:cubicBezTo>
                <a:cubicBezTo>
                  <a:pt x="64367" y="98304"/>
                  <a:pt x="52203" y="102996"/>
                  <a:pt x="19050" y="162671"/>
                </a:cubicBezTo>
                <a:cubicBezTo>
                  <a:pt x="14174" y="171448"/>
                  <a:pt x="12700" y="181721"/>
                  <a:pt x="9525" y="191246"/>
                </a:cubicBezTo>
                <a:cubicBezTo>
                  <a:pt x="12700" y="200771"/>
                  <a:pt x="12778" y="211981"/>
                  <a:pt x="19050" y="219821"/>
                </a:cubicBezTo>
                <a:cubicBezTo>
                  <a:pt x="47765" y="255715"/>
                  <a:pt x="83578" y="234377"/>
                  <a:pt x="123825" y="229346"/>
                </a:cubicBezTo>
                <a:cubicBezTo>
                  <a:pt x="130175" y="219821"/>
                  <a:pt x="145651" y="211877"/>
                  <a:pt x="142875" y="200771"/>
                </a:cubicBezTo>
                <a:cubicBezTo>
                  <a:pt x="140440" y="191031"/>
                  <a:pt x="121400" y="184146"/>
                  <a:pt x="114300" y="191246"/>
                </a:cubicBezTo>
                <a:cubicBezTo>
                  <a:pt x="100101" y="205445"/>
                  <a:pt x="101600" y="229346"/>
                  <a:pt x="95250" y="248396"/>
                </a:cubicBezTo>
                <a:cubicBezTo>
                  <a:pt x="81585" y="289390"/>
                  <a:pt x="88160" y="267231"/>
                  <a:pt x="76200" y="315071"/>
                </a:cubicBezTo>
                <a:cubicBezTo>
                  <a:pt x="85725" y="321421"/>
                  <a:pt x="94836" y="339801"/>
                  <a:pt x="104775" y="334121"/>
                </a:cubicBezTo>
                <a:cubicBezTo>
                  <a:pt x="124654" y="322762"/>
                  <a:pt x="130175" y="296021"/>
                  <a:pt x="142875" y="276971"/>
                </a:cubicBezTo>
                <a:cubicBezTo>
                  <a:pt x="174378" y="229716"/>
                  <a:pt x="173258" y="246777"/>
                  <a:pt x="95250" y="257921"/>
                </a:cubicBezTo>
                <a:cubicBezTo>
                  <a:pt x="59315" y="281878"/>
                  <a:pt x="56857" y="279345"/>
                  <a:pt x="28575" y="324596"/>
                </a:cubicBezTo>
                <a:cubicBezTo>
                  <a:pt x="22881" y="333706"/>
                  <a:pt x="11092" y="385003"/>
                  <a:pt x="9525" y="391271"/>
                </a:cubicBezTo>
                <a:cubicBezTo>
                  <a:pt x="12700" y="407146"/>
                  <a:pt x="10070" y="425426"/>
                  <a:pt x="19050" y="438896"/>
                </a:cubicBezTo>
                <a:cubicBezTo>
                  <a:pt x="24619" y="447250"/>
                  <a:pt x="37971" y="445663"/>
                  <a:pt x="47625" y="448421"/>
                </a:cubicBezTo>
                <a:cubicBezTo>
                  <a:pt x="60212" y="452017"/>
                  <a:pt x="73025" y="454771"/>
                  <a:pt x="85725" y="457946"/>
                </a:cubicBezTo>
                <a:cubicBezTo>
                  <a:pt x="101600" y="454771"/>
                  <a:pt x="118556" y="454996"/>
                  <a:pt x="133350" y="448421"/>
                </a:cubicBezTo>
                <a:cubicBezTo>
                  <a:pt x="173033" y="430784"/>
                  <a:pt x="178708" y="407749"/>
                  <a:pt x="200025" y="372221"/>
                </a:cubicBezTo>
                <a:cubicBezTo>
                  <a:pt x="204004" y="356305"/>
                  <a:pt x="223832" y="300100"/>
                  <a:pt x="200025" y="286496"/>
                </a:cubicBezTo>
                <a:cubicBezTo>
                  <a:pt x="183257" y="276914"/>
                  <a:pt x="161925" y="292846"/>
                  <a:pt x="142875" y="296021"/>
                </a:cubicBezTo>
                <a:cubicBezTo>
                  <a:pt x="79177" y="359719"/>
                  <a:pt x="115802" y="319944"/>
                  <a:pt x="38100" y="419846"/>
                </a:cubicBezTo>
                <a:cubicBezTo>
                  <a:pt x="17106" y="446839"/>
                  <a:pt x="0" y="515096"/>
                  <a:pt x="0" y="515096"/>
                </a:cubicBezTo>
                <a:cubicBezTo>
                  <a:pt x="9060" y="555865"/>
                  <a:pt x="-4546" y="610346"/>
                  <a:pt x="47625" y="610346"/>
                </a:cubicBezTo>
                <a:cubicBezTo>
                  <a:pt x="63814" y="610346"/>
                  <a:pt x="79375" y="603996"/>
                  <a:pt x="95250" y="600821"/>
                </a:cubicBezTo>
                <a:cubicBezTo>
                  <a:pt x="126608" y="569463"/>
                  <a:pt x="139139" y="560668"/>
                  <a:pt x="161925" y="515096"/>
                </a:cubicBezTo>
                <a:cubicBezTo>
                  <a:pt x="170905" y="497135"/>
                  <a:pt x="180975" y="457946"/>
                  <a:pt x="180975" y="457946"/>
                </a:cubicBezTo>
                <a:cubicBezTo>
                  <a:pt x="171450" y="451596"/>
                  <a:pt x="163506" y="436120"/>
                  <a:pt x="152400" y="438896"/>
                </a:cubicBezTo>
                <a:cubicBezTo>
                  <a:pt x="132677" y="443827"/>
                  <a:pt x="116973" y="460732"/>
                  <a:pt x="104775" y="476996"/>
                </a:cubicBezTo>
                <a:cubicBezTo>
                  <a:pt x="87368" y="500205"/>
                  <a:pt x="66752" y="548165"/>
                  <a:pt x="57150" y="581771"/>
                </a:cubicBezTo>
                <a:cubicBezTo>
                  <a:pt x="53554" y="594358"/>
                  <a:pt x="50800" y="607171"/>
                  <a:pt x="47625" y="619871"/>
                </a:cubicBezTo>
                <a:cubicBezTo>
                  <a:pt x="73357" y="697066"/>
                  <a:pt x="58493" y="683521"/>
                  <a:pt x="228600" y="629396"/>
                </a:cubicBezTo>
                <a:cubicBezTo>
                  <a:pt x="247973" y="623232"/>
                  <a:pt x="254000" y="597646"/>
                  <a:pt x="266700" y="581771"/>
                </a:cubicBezTo>
                <a:cubicBezTo>
                  <a:pt x="263525" y="569071"/>
                  <a:pt x="267648" y="551526"/>
                  <a:pt x="257175" y="543671"/>
                </a:cubicBezTo>
                <a:cubicBezTo>
                  <a:pt x="247896" y="536712"/>
                  <a:pt x="202570" y="570549"/>
                  <a:pt x="200025" y="572246"/>
                </a:cubicBezTo>
                <a:cubicBezTo>
                  <a:pt x="147815" y="676666"/>
                  <a:pt x="216759" y="548819"/>
                  <a:pt x="152400" y="638921"/>
                </a:cubicBezTo>
                <a:cubicBezTo>
                  <a:pt x="133243" y="665741"/>
                  <a:pt x="131495" y="684440"/>
                  <a:pt x="123825" y="715121"/>
                </a:cubicBezTo>
                <a:cubicBezTo>
                  <a:pt x="127000" y="730996"/>
                  <a:pt x="120708" y="752633"/>
                  <a:pt x="133350" y="762746"/>
                </a:cubicBezTo>
                <a:cubicBezTo>
                  <a:pt x="143572" y="770924"/>
                  <a:pt x="161228" y="761399"/>
                  <a:pt x="171450" y="753221"/>
                </a:cubicBezTo>
                <a:cubicBezTo>
                  <a:pt x="179290" y="746949"/>
                  <a:pt x="190500" y="727821"/>
                  <a:pt x="180975" y="724646"/>
                </a:cubicBezTo>
                <a:cubicBezTo>
                  <a:pt x="167505" y="720156"/>
                  <a:pt x="154429" y="735443"/>
                  <a:pt x="142875" y="743696"/>
                </a:cubicBezTo>
                <a:cubicBezTo>
                  <a:pt x="131914" y="751526"/>
                  <a:pt x="123825" y="762746"/>
                  <a:pt x="114300" y="772271"/>
                </a:cubicBezTo>
                <a:cubicBezTo>
                  <a:pt x="107950" y="788146"/>
                  <a:pt x="101253" y="803887"/>
                  <a:pt x="95250" y="819896"/>
                </a:cubicBezTo>
                <a:cubicBezTo>
                  <a:pt x="91725" y="829297"/>
                  <a:pt x="85725" y="838431"/>
                  <a:pt x="85725" y="848471"/>
                </a:cubicBezTo>
                <a:cubicBezTo>
                  <a:pt x="85725" y="870922"/>
                  <a:pt x="86132" y="894630"/>
                  <a:pt x="95250" y="915146"/>
                </a:cubicBezTo>
                <a:cubicBezTo>
                  <a:pt x="99899" y="925607"/>
                  <a:pt x="114300" y="927846"/>
                  <a:pt x="123825" y="934196"/>
                </a:cubicBezTo>
                <a:cubicBezTo>
                  <a:pt x="133457" y="919749"/>
                  <a:pt x="152400" y="896764"/>
                  <a:pt x="152400" y="877046"/>
                </a:cubicBezTo>
                <a:cubicBezTo>
                  <a:pt x="152400" y="867006"/>
                  <a:pt x="146050" y="857996"/>
                  <a:pt x="142875" y="848471"/>
                </a:cubicBezTo>
                <a:cubicBezTo>
                  <a:pt x="133350" y="857996"/>
                  <a:pt x="123170" y="866909"/>
                  <a:pt x="114300" y="877046"/>
                </a:cubicBezTo>
                <a:cubicBezTo>
                  <a:pt x="82624" y="913247"/>
                  <a:pt x="79833" y="919222"/>
                  <a:pt x="57150" y="953246"/>
                </a:cubicBezTo>
                <a:cubicBezTo>
                  <a:pt x="63500" y="972296"/>
                  <a:pt x="62001" y="996197"/>
                  <a:pt x="76200" y="1010396"/>
                </a:cubicBezTo>
                <a:cubicBezTo>
                  <a:pt x="90399" y="1024595"/>
                  <a:pt x="133350" y="1029446"/>
                  <a:pt x="133350" y="1029446"/>
                </a:cubicBezTo>
                <a:cubicBezTo>
                  <a:pt x="182080" y="1019700"/>
                  <a:pt x="185442" y="1030036"/>
                  <a:pt x="209550" y="981821"/>
                </a:cubicBezTo>
                <a:cubicBezTo>
                  <a:pt x="218530" y="963860"/>
                  <a:pt x="228600" y="924671"/>
                  <a:pt x="228600" y="924671"/>
                </a:cubicBezTo>
                <a:cubicBezTo>
                  <a:pt x="225425" y="915146"/>
                  <a:pt x="228979" y="897747"/>
                  <a:pt x="219075" y="896096"/>
                </a:cubicBezTo>
                <a:cubicBezTo>
                  <a:pt x="169534" y="887839"/>
                  <a:pt x="114840" y="987931"/>
                  <a:pt x="104775" y="1000871"/>
                </a:cubicBezTo>
                <a:cubicBezTo>
                  <a:pt x="82043" y="1030098"/>
                  <a:pt x="47625" y="1096121"/>
                  <a:pt x="47625" y="1096121"/>
                </a:cubicBezTo>
                <a:cubicBezTo>
                  <a:pt x="44450" y="1108821"/>
                  <a:pt x="36476" y="1121231"/>
                  <a:pt x="38100" y="1134221"/>
                </a:cubicBezTo>
                <a:cubicBezTo>
                  <a:pt x="48449" y="1217016"/>
                  <a:pt x="143985" y="1166532"/>
                  <a:pt x="200025" y="1162796"/>
                </a:cubicBezTo>
                <a:cubicBezTo>
                  <a:pt x="206375" y="1153271"/>
                  <a:pt x="211746" y="1143015"/>
                  <a:pt x="219075" y="1134221"/>
                </a:cubicBezTo>
                <a:cubicBezTo>
                  <a:pt x="227699" y="1123873"/>
                  <a:pt x="240178" y="1116854"/>
                  <a:pt x="247650" y="1105646"/>
                </a:cubicBezTo>
                <a:cubicBezTo>
                  <a:pt x="253219" y="1097292"/>
                  <a:pt x="254000" y="1086596"/>
                  <a:pt x="257175" y="1077071"/>
                </a:cubicBezTo>
                <a:cubicBezTo>
                  <a:pt x="254000" y="1048496"/>
                  <a:pt x="262888" y="1015727"/>
                  <a:pt x="247650" y="991346"/>
                </a:cubicBezTo>
                <a:cubicBezTo>
                  <a:pt x="240712" y="980245"/>
                  <a:pt x="218356" y="991185"/>
                  <a:pt x="209550" y="1000871"/>
                </a:cubicBezTo>
                <a:cubicBezTo>
                  <a:pt x="171699" y="1042507"/>
                  <a:pt x="148040" y="1099409"/>
                  <a:pt x="133350" y="1153271"/>
                </a:cubicBezTo>
                <a:cubicBezTo>
                  <a:pt x="129090" y="1168890"/>
                  <a:pt x="127000" y="1185021"/>
                  <a:pt x="123825" y="1200896"/>
                </a:cubicBezTo>
                <a:cubicBezTo>
                  <a:pt x="196799" y="1249545"/>
                  <a:pt x="171911" y="1241176"/>
                  <a:pt x="333375" y="1210421"/>
                </a:cubicBezTo>
                <a:cubicBezTo>
                  <a:pt x="344620" y="1208279"/>
                  <a:pt x="363531" y="1184622"/>
                  <a:pt x="352425" y="1181846"/>
                </a:cubicBezTo>
                <a:cubicBezTo>
                  <a:pt x="332944" y="1176976"/>
                  <a:pt x="314325" y="1194546"/>
                  <a:pt x="295275" y="1200896"/>
                </a:cubicBezTo>
                <a:cubicBezTo>
                  <a:pt x="288925" y="1213596"/>
                  <a:pt x="283270" y="1226668"/>
                  <a:pt x="276225" y="1238996"/>
                </a:cubicBezTo>
                <a:cubicBezTo>
                  <a:pt x="270545" y="1248935"/>
                  <a:pt x="262295" y="1257332"/>
                  <a:pt x="257175" y="1267571"/>
                </a:cubicBezTo>
                <a:cubicBezTo>
                  <a:pt x="250343" y="1281236"/>
                  <a:pt x="236307" y="1341520"/>
                  <a:pt x="257175" y="1258046"/>
                </a:cubicBezTo>
                <a:lnTo>
                  <a:pt x="247650" y="1191371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 9"/>
          <p:cNvSpPr/>
          <p:nvPr/>
        </p:nvSpPr>
        <p:spPr>
          <a:xfrm>
            <a:off x="5789986" y="4647633"/>
            <a:ext cx="361950" cy="1029267"/>
          </a:xfrm>
          <a:custGeom>
            <a:avLst/>
            <a:gdLst>
              <a:gd name="connsiteX0" fmla="*/ 133350 w 361950"/>
              <a:gd name="connsiteY0" fmla="*/ 57150 h 1029267"/>
              <a:gd name="connsiteX1" fmla="*/ 76200 w 361950"/>
              <a:gd name="connsiteY1" fmla="*/ 142875 h 1029267"/>
              <a:gd name="connsiteX2" fmla="*/ 47625 w 361950"/>
              <a:gd name="connsiteY2" fmla="*/ 180975 h 1029267"/>
              <a:gd name="connsiteX3" fmla="*/ 28575 w 361950"/>
              <a:gd name="connsiteY3" fmla="*/ 219075 h 1029267"/>
              <a:gd name="connsiteX4" fmla="*/ 95250 w 361950"/>
              <a:gd name="connsiteY4" fmla="*/ 209550 h 1029267"/>
              <a:gd name="connsiteX5" fmla="*/ 133350 w 361950"/>
              <a:gd name="connsiteY5" fmla="*/ 161925 h 1029267"/>
              <a:gd name="connsiteX6" fmla="*/ 142875 w 361950"/>
              <a:gd name="connsiteY6" fmla="*/ 114300 h 1029267"/>
              <a:gd name="connsiteX7" fmla="*/ 161925 w 361950"/>
              <a:gd name="connsiteY7" fmla="*/ 85725 h 1029267"/>
              <a:gd name="connsiteX8" fmla="*/ 133350 w 361950"/>
              <a:gd name="connsiteY8" fmla="*/ 57150 h 1029267"/>
              <a:gd name="connsiteX9" fmla="*/ 142875 w 361950"/>
              <a:gd name="connsiteY9" fmla="*/ 85725 h 1029267"/>
              <a:gd name="connsiteX10" fmla="*/ 171450 w 361950"/>
              <a:gd name="connsiteY10" fmla="*/ 95250 h 1029267"/>
              <a:gd name="connsiteX11" fmla="*/ 219075 w 361950"/>
              <a:gd name="connsiteY11" fmla="*/ 85725 h 1029267"/>
              <a:gd name="connsiteX12" fmla="*/ 219075 w 361950"/>
              <a:gd name="connsiteY12" fmla="*/ 0 h 1029267"/>
              <a:gd name="connsiteX13" fmla="*/ 142875 w 361950"/>
              <a:gd name="connsiteY13" fmla="*/ 19050 h 1029267"/>
              <a:gd name="connsiteX14" fmla="*/ 114300 w 361950"/>
              <a:gd name="connsiteY14" fmla="*/ 28575 h 1029267"/>
              <a:gd name="connsiteX15" fmla="*/ 66675 w 361950"/>
              <a:gd name="connsiteY15" fmla="*/ 57150 h 1029267"/>
              <a:gd name="connsiteX16" fmla="*/ 0 w 361950"/>
              <a:gd name="connsiteY16" fmla="*/ 104775 h 1029267"/>
              <a:gd name="connsiteX17" fmla="*/ 19050 w 361950"/>
              <a:gd name="connsiteY17" fmla="*/ 142875 h 1029267"/>
              <a:gd name="connsiteX18" fmla="*/ 66675 w 361950"/>
              <a:gd name="connsiteY18" fmla="*/ 180975 h 1029267"/>
              <a:gd name="connsiteX19" fmla="*/ 95250 w 361950"/>
              <a:gd name="connsiteY19" fmla="*/ 190500 h 1029267"/>
              <a:gd name="connsiteX20" fmla="*/ 142875 w 361950"/>
              <a:gd name="connsiteY20" fmla="*/ 209550 h 1029267"/>
              <a:gd name="connsiteX21" fmla="*/ 352425 w 361950"/>
              <a:gd name="connsiteY21" fmla="*/ 152400 h 1029267"/>
              <a:gd name="connsiteX22" fmla="*/ 361950 w 361950"/>
              <a:gd name="connsiteY22" fmla="*/ 123825 h 1029267"/>
              <a:gd name="connsiteX23" fmla="*/ 352425 w 361950"/>
              <a:gd name="connsiteY23" fmla="*/ 38100 h 1029267"/>
              <a:gd name="connsiteX24" fmla="*/ 323850 w 361950"/>
              <a:gd name="connsiteY24" fmla="*/ 57150 h 1029267"/>
              <a:gd name="connsiteX25" fmla="*/ 276225 w 361950"/>
              <a:gd name="connsiteY25" fmla="*/ 142875 h 1029267"/>
              <a:gd name="connsiteX26" fmla="*/ 266700 w 361950"/>
              <a:gd name="connsiteY26" fmla="*/ 171450 h 1029267"/>
              <a:gd name="connsiteX27" fmla="*/ 152400 w 361950"/>
              <a:gd name="connsiteY27" fmla="*/ 190500 h 1029267"/>
              <a:gd name="connsiteX28" fmla="*/ 123825 w 361950"/>
              <a:gd name="connsiteY28" fmla="*/ 219075 h 1029267"/>
              <a:gd name="connsiteX29" fmla="*/ 76200 w 361950"/>
              <a:gd name="connsiteY29" fmla="*/ 285750 h 1029267"/>
              <a:gd name="connsiteX30" fmla="*/ 66675 w 361950"/>
              <a:gd name="connsiteY30" fmla="*/ 314325 h 1029267"/>
              <a:gd name="connsiteX31" fmla="*/ 123825 w 361950"/>
              <a:gd name="connsiteY31" fmla="*/ 390525 h 1029267"/>
              <a:gd name="connsiteX32" fmla="*/ 171450 w 361950"/>
              <a:gd name="connsiteY32" fmla="*/ 381000 h 1029267"/>
              <a:gd name="connsiteX33" fmla="*/ 247650 w 361950"/>
              <a:gd name="connsiteY33" fmla="*/ 333375 h 1029267"/>
              <a:gd name="connsiteX34" fmla="*/ 219075 w 361950"/>
              <a:gd name="connsiteY34" fmla="*/ 314325 h 1029267"/>
              <a:gd name="connsiteX35" fmla="*/ 114300 w 361950"/>
              <a:gd name="connsiteY35" fmla="*/ 342900 h 1029267"/>
              <a:gd name="connsiteX36" fmla="*/ 95250 w 361950"/>
              <a:gd name="connsiteY36" fmla="*/ 371475 h 1029267"/>
              <a:gd name="connsiteX37" fmla="*/ 66675 w 361950"/>
              <a:gd name="connsiteY37" fmla="*/ 409575 h 1029267"/>
              <a:gd name="connsiteX38" fmla="*/ 104775 w 361950"/>
              <a:gd name="connsiteY38" fmla="*/ 419100 h 1029267"/>
              <a:gd name="connsiteX39" fmla="*/ 171450 w 361950"/>
              <a:gd name="connsiteY39" fmla="*/ 428625 h 1029267"/>
              <a:gd name="connsiteX40" fmla="*/ 95250 w 361950"/>
              <a:gd name="connsiteY40" fmla="*/ 514350 h 1029267"/>
              <a:gd name="connsiteX41" fmla="*/ 28575 w 361950"/>
              <a:gd name="connsiteY41" fmla="*/ 590550 h 1029267"/>
              <a:gd name="connsiteX42" fmla="*/ 57150 w 361950"/>
              <a:gd name="connsiteY42" fmla="*/ 628650 h 1029267"/>
              <a:gd name="connsiteX43" fmla="*/ 219075 w 361950"/>
              <a:gd name="connsiteY43" fmla="*/ 590550 h 1029267"/>
              <a:gd name="connsiteX44" fmla="*/ 257175 w 361950"/>
              <a:gd name="connsiteY44" fmla="*/ 561975 h 1029267"/>
              <a:gd name="connsiteX45" fmla="*/ 219075 w 361950"/>
              <a:gd name="connsiteY45" fmla="*/ 542925 h 1029267"/>
              <a:gd name="connsiteX46" fmla="*/ 180975 w 361950"/>
              <a:gd name="connsiteY46" fmla="*/ 571500 h 1029267"/>
              <a:gd name="connsiteX47" fmla="*/ 133350 w 361950"/>
              <a:gd name="connsiteY47" fmla="*/ 628650 h 1029267"/>
              <a:gd name="connsiteX48" fmla="*/ 171450 w 361950"/>
              <a:gd name="connsiteY48" fmla="*/ 647700 h 1029267"/>
              <a:gd name="connsiteX49" fmla="*/ 180975 w 361950"/>
              <a:gd name="connsiteY49" fmla="*/ 647700 h 1029267"/>
              <a:gd name="connsiteX50" fmla="*/ 152400 w 361950"/>
              <a:gd name="connsiteY50" fmla="*/ 666750 h 1029267"/>
              <a:gd name="connsiteX51" fmla="*/ 114300 w 361950"/>
              <a:gd name="connsiteY51" fmla="*/ 685800 h 1029267"/>
              <a:gd name="connsiteX52" fmla="*/ 76200 w 361950"/>
              <a:gd name="connsiteY52" fmla="*/ 723900 h 1029267"/>
              <a:gd name="connsiteX53" fmla="*/ 57150 w 361950"/>
              <a:gd name="connsiteY53" fmla="*/ 771525 h 1029267"/>
              <a:gd name="connsiteX54" fmla="*/ 47625 w 361950"/>
              <a:gd name="connsiteY54" fmla="*/ 800100 h 1029267"/>
              <a:gd name="connsiteX55" fmla="*/ 57150 w 361950"/>
              <a:gd name="connsiteY55" fmla="*/ 828675 h 1029267"/>
              <a:gd name="connsiteX56" fmla="*/ 180975 w 361950"/>
              <a:gd name="connsiteY56" fmla="*/ 819150 h 1029267"/>
              <a:gd name="connsiteX57" fmla="*/ 133350 w 361950"/>
              <a:gd name="connsiteY57" fmla="*/ 828675 h 1029267"/>
              <a:gd name="connsiteX58" fmla="*/ 104775 w 361950"/>
              <a:gd name="connsiteY58" fmla="*/ 866775 h 1029267"/>
              <a:gd name="connsiteX59" fmla="*/ 171450 w 361950"/>
              <a:gd name="connsiteY59" fmla="*/ 923925 h 1029267"/>
              <a:gd name="connsiteX60" fmla="*/ 142875 w 361950"/>
              <a:gd name="connsiteY60" fmla="*/ 952500 h 1029267"/>
              <a:gd name="connsiteX61" fmla="*/ 133350 w 361950"/>
              <a:gd name="connsiteY61" fmla="*/ 1000125 h 1029267"/>
              <a:gd name="connsiteX62" fmla="*/ 123825 w 361950"/>
              <a:gd name="connsiteY62" fmla="*/ 1028700 h 1029267"/>
              <a:gd name="connsiteX63" fmla="*/ 152400 w 361950"/>
              <a:gd name="connsiteY63" fmla="*/ 990600 h 1029267"/>
              <a:gd name="connsiteX64" fmla="*/ 200025 w 361950"/>
              <a:gd name="connsiteY64" fmla="*/ 895350 h 1029267"/>
              <a:gd name="connsiteX65" fmla="*/ 219075 w 361950"/>
              <a:gd name="connsiteY65" fmla="*/ 857250 h 1029267"/>
              <a:gd name="connsiteX66" fmla="*/ 228600 w 361950"/>
              <a:gd name="connsiteY66" fmla="*/ 828675 h 1029267"/>
              <a:gd name="connsiteX67" fmla="*/ 257175 w 361950"/>
              <a:gd name="connsiteY67" fmla="*/ 809625 h 1029267"/>
              <a:gd name="connsiteX68" fmla="*/ 228600 w 361950"/>
              <a:gd name="connsiteY68" fmla="*/ 809625 h 102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61950" h="1029267">
                <a:moveTo>
                  <a:pt x="133350" y="57150"/>
                </a:moveTo>
                <a:cubicBezTo>
                  <a:pt x="114300" y="85725"/>
                  <a:pt x="96806" y="115401"/>
                  <a:pt x="76200" y="142875"/>
                </a:cubicBezTo>
                <a:cubicBezTo>
                  <a:pt x="66675" y="155575"/>
                  <a:pt x="56039" y="167513"/>
                  <a:pt x="47625" y="180975"/>
                </a:cubicBezTo>
                <a:cubicBezTo>
                  <a:pt x="40100" y="193016"/>
                  <a:pt x="16399" y="211770"/>
                  <a:pt x="28575" y="219075"/>
                </a:cubicBezTo>
                <a:cubicBezTo>
                  <a:pt x="47826" y="230626"/>
                  <a:pt x="73025" y="212725"/>
                  <a:pt x="95250" y="209550"/>
                </a:cubicBezTo>
                <a:cubicBezTo>
                  <a:pt x="107950" y="193675"/>
                  <a:pt x="124258" y="180109"/>
                  <a:pt x="133350" y="161925"/>
                </a:cubicBezTo>
                <a:cubicBezTo>
                  <a:pt x="140590" y="147445"/>
                  <a:pt x="137191" y="129459"/>
                  <a:pt x="142875" y="114300"/>
                </a:cubicBezTo>
                <a:cubicBezTo>
                  <a:pt x="146895" y="103581"/>
                  <a:pt x="155575" y="95250"/>
                  <a:pt x="161925" y="85725"/>
                </a:cubicBezTo>
                <a:cubicBezTo>
                  <a:pt x="152400" y="76200"/>
                  <a:pt x="146820" y="57150"/>
                  <a:pt x="133350" y="57150"/>
                </a:cubicBezTo>
                <a:cubicBezTo>
                  <a:pt x="123310" y="57150"/>
                  <a:pt x="135775" y="78625"/>
                  <a:pt x="142875" y="85725"/>
                </a:cubicBezTo>
                <a:cubicBezTo>
                  <a:pt x="149975" y="92825"/>
                  <a:pt x="161925" y="92075"/>
                  <a:pt x="171450" y="95250"/>
                </a:cubicBezTo>
                <a:cubicBezTo>
                  <a:pt x="187325" y="92075"/>
                  <a:pt x="205605" y="94705"/>
                  <a:pt x="219075" y="85725"/>
                </a:cubicBezTo>
                <a:cubicBezTo>
                  <a:pt x="240179" y="71656"/>
                  <a:pt x="219726" y="3908"/>
                  <a:pt x="219075" y="0"/>
                </a:cubicBezTo>
                <a:cubicBezTo>
                  <a:pt x="193675" y="6350"/>
                  <a:pt x="168134" y="12161"/>
                  <a:pt x="142875" y="19050"/>
                </a:cubicBezTo>
                <a:cubicBezTo>
                  <a:pt x="133189" y="21692"/>
                  <a:pt x="123280" y="24085"/>
                  <a:pt x="114300" y="28575"/>
                </a:cubicBezTo>
                <a:cubicBezTo>
                  <a:pt x="97741" y="36854"/>
                  <a:pt x="82374" y="47338"/>
                  <a:pt x="66675" y="57150"/>
                </a:cubicBezTo>
                <a:cubicBezTo>
                  <a:pt x="38819" y="74560"/>
                  <a:pt x="27944" y="83817"/>
                  <a:pt x="0" y="104775"/>
                </a:cubicBezTo>
                <a:cubicBezTo>
                  <a:pt x="6350" y="117475"/>
                  <a:pt x="9700" y="132189"/>
                  <a:pt x="19050" y="142875"/>
                </a:cubicBezTo>
                <a:cubicBezTo>
                  <a:pt x="32437" y="158175"/>
                  <a:pt x="49435" y="170200"/>
                  <a:pt x="66675" y="180975"/>
                </a:cubicBezTo>
                <a:cubicBezTo>
                  <a:pt x="75189" y="186296"/>
                  <a:pt x="85849" y="186975"/>
                  <a:pt x="95250" y="190500"/>
                </a:cubicBezTo>
                <a:cubicBezTo>
                  <a:pt x="111259" y="196503"/>
                  <a:pt x="127000" y="203200"/>
                  <a:pt x="142875" y="209550"/>
                </a:cubicBezTo>
                <a:cubicBezTo>
                  <a:pt x="253921" y="197212"/>
                  <a:pt x="298108" y="228444"/>
                  <a:pt x="352425" y="152400"/>
                </a:cubicBezTo>
                <a:cubicBezTo>
                  <a:pt x="358261" y="144230"/>
                  <a:pt x="358775" y="133350"/>
                  <a:pt x="361950" y="123825"/>
                </a:cubicBezTo>
                <a:cubicBezTo>
                  <a:pt x="358775" y="95250"/>
                  <a:pt x="366689" y="63063"/>
                  <a:pt x="352425" y="38100"/>
                </a:cubicBezTo>
                <a:cubicBezTo>
                  <a:pt x="346745" y="28161"/>
                  <a:pt x="331945" y="49055"/>
                  <a:pt x="323850" y="57150"/>
                </a:cubicBezTo>
                <a:cubicBezTo>
                  <a:pt x="295099" y="85901"/>
                  <a:pt x="290311" y="105312"/>
                  <a:pt x="276225" y="142875"/>
                </a:cubicBezTo>
                <a:cubicBezTo>
                  <a:pt x="272700" y="152276"/>
                  <a:pt x="276071" y="167846"/>
                  <a:pt x="266700" y="171450"/>
                </a:cubicBezTo>
                <a:cubicBezTo>
                  <a:pt x="230649" y="185316"/>
                  <a:pt x="190500" y="184150"/>
                  <a:pt x="152400" y="190500"/>
                </a:cubicBezTo>
                <a:cubicBezTo>
                  <a:pt x="142875" y="200025"/>
                  <a:pt x="131655" y="208114"/>
                  <a:pt x="123825" y="219075"/>
                </a:cubicBezTo>
                <a:cubicBezTo>
                  <a:pt x="61140" y="306834"/>
                  <a:pt x="150496" y="211454"/>
                  <a:pt x="76200" y="285750"/>
                </a:cubicBezTo>
                <a:cubicBezTo>
                  <a:pt x="73025" y="295275"/>
                  <a:pt x="65566" y="304346"/>
                  <a:pt x="66675" y="314325"/>
                </a:cubicBezTo>
                <a:cubicBezTo>
                  <a:pt x="73599" y="376637"/>
                  <a:pt x="79514" y="368370"/>
                  <a:pt x="123825" y="390525"/>
                </a:cubicBezTo>
                <a:cubicBezTo>
                  <a:pt x="139700" y="387350"/>
                  <a:pt x="156091" y="386120"/>
                  <a:pt x="171450" y="381000"/>
                </a:cubicBezTo>
                <a:cubicBezTo>
                  <a:pt x="202829" y="370540"/>
                  <a:pt x="221580" y="352928"/>
                  <a:pt x="247650" y="333375"/>
                </a:cubicBezTo>
                <a:cubicBezTo>
                  <a:pt x="238125" y="327025"/>
                  <a:pt x="230466" y="315464"/>
                  <a:pt x="219075" y="314325"/>
                </a:cubicBezTo>
                <a:cubicBezTo>
                  <a:pt x="171021" y="309520"/>
                  <a:pt x="151814" y="324143"/>
                  <a:pt x="114300" y="342900"/>
                </a:cubicBezTo>
                <a:cubicBezTo>
                  <a:pt x="107950" y="352425"/>
                  <a:pt x="101904" y="362160"/>
                  <a:pt x="95250" y="371475"/>
                </a:cubicBezTo>
                <a:cubicBezTo>
                  <a:pt x="86023" y="384393"/>
                  <a:pt x="63562" y="394008"/>
                  <a:pt x="66675" y="409575"/>
                </a:cubicBezTo>
                <a:cubicBezTo>
                  <a:pt x="69242" y="422412"/>
                  <a:pt x="91895" y="416758"/>
                  <a:pt x="104775" y="419100"/>
                </a:cubicBezTo>
                <a:cubicBezTo>
                  <a:pt x="126864" y="423116"/>
                  <a:pt x="149225" y="425450"/>
                  <a:pt x="171450" y="428625"/>
                </a:cubicBezTo>
                <a:cubicBezTo>
                  <a:pt x="62732" y="564522"/>
                  <a:pt x="200201" y="396280"/>
                  <a:pt x="95250" y="514350"/>
                </a:cubicBezTo>
                <a:cubicBezTo>
                  <a:pt x="2220" y="619008"/>
                  <a:pt x="102346" y="516779"/>
                  <a:pt x="28575" y="590550"/>
                </a:cubicBezTo>
                <a:cubicBezTo>
                  <a:pt x="38100" y="603250"/>
                  <a:pt x="41398" y="626681"/>
                  <a:pt x="57150" y="628650"/>
                </a:cubicBezTo>
                <a:cubicBezTo>
                  <a:pt x="106769" y="634852"/>
                  <a:pt x="173626" y="618956"/>
                  <a:pt x="219075" y="590550"/>
                </a:cubicBezTo>
                <a:cubicBezTo>
                  <a:pt x="232537" y="582136"/>
                  <a:pt x="244475" y="571500"/>
                  <a:pt x="257175" y="561975"/>
                </a:cubicBezTo>
                <a:cubicBezTo>
                  <a:pt x="244475" y="555625"/>
                  <a:pt x="233164" y="541164"/>
                  <a:pt x="219075" y="542925"/>
                </a:cubicBezTo>
                <a:cubicBezTo>
                  <a:pt x="203323" y="544894"/>
                  <a:pt x="193028" y="561169"/>
                  <a:pt x="180975" y="571500"/>
                </a:cubicBezTo>
                <a:cubicBezTo>
                  <a:pt x="152454" y="595946"/>
                  <a:pt x="152947" y="599255"/>
                  <a:pt x="133350" y="628650"/>
                </a:cubicBezTo>
                <a:cubicBezTo>
                  <a:pt x="146050" y="635000"/>
                  <a:pt x="157361" y="645939"/>
                  <a:pt x="171450" y="647700"/>
                </a:cubicBezTo>
                <a:cubicBezTo>
                  <a:pt x="180148" y="648787"/>
                  <a:pt x="251990" y="624028"/>
                  <a:pt x="180975" y="647700"/>
                </a:cubicBezTo>
                <a:cubicBezTo>
                  <a:pt x="171450" y="654050"/>
                  <a:pt x="162339" y="661070"/>
                  <a:pt x="152400" y="666750"/>
                </a:cubicBezTo>
                <a:cubicBezTo>
                  <a:pt x="140072" y="673795"/>
                  <a:pt x="125659" y="677281"/>
                  <a:pt x="114300" y="685800"/>
                </a:cubicBezTo>
                <a:cubicBezTo>
                  <a:pt x="99932" y="696576"/>
                  <a:pt x="88900" y="711200"/>
                  <a:pt x="76200" y="723900"/>
                </a:cubicBezTo>
                <a:cubicBezTo>
                  <a:pt x="69850" y="739775"/>
                  <a:pt x="63153" y="755516"/>
                  <a:pt x="57150" y="771525"/>
                </a:cubicBezTo>
                <a:cubicBezTo>
                  <a:pt x="53625" y="780926"/>
                  <a:pt x="47625" y="790060"/>
                  <a:pt x="47625" y="800100"/>
                </a:cubicBezTo>
                <a:cubicBezTo>
                  <a:pt x="47625" y="810140"/>
                  <a:pt x="53975" y="819150"/>
                  <a:pt x="57150" y="828675"/>
                </a:cubicBezTo>
                <a:cubicBezTo>
                  <a:pt x="98425" y="825500"/>
                  <a:pt x="139578" y="819150"/>
                  <a:pt x="180975" y="819150"/>
                </a:cubicBezTo>
                <a:cubicBezTo>
                  <a:pt x="197164" y="819150"/>
                  <a:pt x="147079" y="820095"/>
                  <a:pt x="133350" y="828675"/>
                </a:cubicBezTo>
                <a:cubicBezTo>
                  <a:pt x="119888" y="837089"/>
                  <a:pt x="114300" y="854075"/>
                  <a:pt x="104775" y="866775"/>
                </a:cubicBezTo>
                <a:cubicBezTo>
                  <a:pt x="120400" y="877192"/>
                  <a:pt x="169019" y="906906"/>
                  <a:pt x="171450" y="923925"/>
                </a:cubicBezTo>
                <a:cubicBezTo>
                  <a:pt x="173355" y="937260"/>
                  <a:pt x="152400" y="942975"/>
                  <a:pt x="142875" y="952500"/>
                </a:cubicBezTo>
                <a:cubicBezTo>
                  <a:pt x="139700" y="968375"/>
                  <a:pt x="137277" y="984419"/>
                  <a:pt x="133350" y="1000125"/>
                </a:cubicBezTo>
                <a:cubicBezTo>
                  <a:pt x="130915" y="1009865"/>
                  <a:pt x="114845" y="1033190"/>
                  <a:pt x="123825" y="1028700"/>
                </a:cubicBezTo>
                <a:cubicBezTo>
                  <a:pt x="138024" y="1021600"/>
                  <a:pt x="143594" y="1003809"/>
                  <a:pt x="152400" y="990600"/>
                </a:cubicBezTo>
                <a:cubicBezTo>
                  <a:pt x="190824" y="932964"/>
                  <a:pt x="173127" y="955870"/>
                  <a:pt x="200025" y="895350"/>
                </a:cubicBezTo>
                <a:cubicBezTo>
                  <a:pt x="205792" y="882375"/>
                  <a:pt x="213482" y="870301"/>
                  <a:pt x="219075" y="857250"/>
                </a:cubicBezTo>
                <a:cubicBezTo>
                  <a:pt x="223030" y="848022"/>
                  <a:pt x="222328" y="836515"/>
                  <a:pt x="228600" y="828675"/>
                </a:cubicBezTo>
                <a:cubicBezTo>
                  <a:pt x="235751" y="819736"/>
                  <a:pt x="257175" y="821073"/>
                  <a:pt x="257175" y="809625"/>
                </a:cubicBezTo>
                <a:cubicBezTo>
                  <a:pt x="257175" y="800100"/>
                  <a:pt x="238125" y="809625"/>
                  <a:pt x="228600" y="809625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6300192" y="4647156"/>
            <a:ext cx="567261" cy="982829"/>
          </a:xfrm>
          <a:custGeom>
            <a:avLst/>
            <a:gdLst>
              <a:gd name="connsiteX0" fmla="*/ 167060 w 567261"/>
              <a:gd name="connsiteY0" fmla="*/ 39854 h 982829"/>
              <a:gd name="connsiteX1" fmla="*/ 119435 w 567261"/>
              <a:gd name="connsiteY1" fmla="*/ 49379 h 982829"/>
              <a:gd name="connsiteX2" fmla="*/ 119435 w 567261"/>
              <a:gd name="connsiteY2" fmla="*/ 106529 h 982829"/>
              <a:gd name="connsiteX3" fmla="*/ 157535 w 567261"/>
              <a:gd name="connsiteY3" fmla="*/ 116054 h 982829"/>
              <a:gd name="connsiteX4" fmla="*/ 186110 w 567261"/>
              <a:gd name="connsiteY4" fmla="*/ 125579 h 982829"/>
              <a:gd name="connsiteX5" fmla="*/ 519485 w 567261"/>
              <a:gd name="connsiteY5" fmla="*/ 87479 h 982829"/>
              <a:gd name="connsiteX6" fmla="*/ 557585 w 567261"/>
              <a:gd name="connsiteY6" fmla="*/ 58904 h 982829"/>
              <a:gd name="connsiteX7" fmla="*/ 529010 w 567261"/>
              <a:gd name="connsiteY7" fmla="*/ 39854 h 982829"/>
              <a:gd name="connsiteX8" fmla="*/ 500435 w 567261"/>
              <a:gd name="connsiteY8" fmla="*/ 77954 h 982829"/>
              <a:gd name="connsiteX9" fmla="*/ 433760 w 567261"/>
              <a:gd name="connsiteY9" fmla="*/ 135104 h 982829"/>
              <a:gd name="connsiteX10" fmla="*/ 414710 w 567261"/>
              <a:gd name="connsiteY10" fmla="*/ 97004 h 982829"/>
              <a:gd name="connsiteX11" fmla="*/ 386135 w 567261"/>
              <a:gd name="connsiteY11" fmla="*/ 87479 h 982829"/>
              <a:gd name="connsiteX12" fmla="*/ 271835 w 567261"/>
              <a:gd name="connsiteY12" fmla="*/ 106529 h 982829"/>
              <a:gd name="connsiteX13" fmla="*/ 119435 w 567261"/>
              <a:gd name="connsiteY13" fmla="*/ 163679 h 982829"/>
              <a:gd name="connsiteX14" fmla="*/ 148010 w 567261"/>
              <a:gd name="connsiteY14" fmla="*/ 106529 h 982829"/>
              <a:gd name="connsiteX15" fmla="*/ 167060 w 567261"/>
              <a:gd name="connsiteY15" fmla="*/ 58904 h 982829"/>
              <a:gd name="connsiteX16" fmla="*/ 138485 w 567261"/>
              <a:gd name="connsiteY16" fmla="*/ 68429 h 982829"/>
              <a:gd name="connsiteX17" fmla="*/ 157535 w 567261"/>
              <a:gd name="connsiteY17" fmla="*/ 97004 h 982829"/>
              <a:gd name="connsiteX18" fmla="*/ 367085 w 567261"/>
              <a:gd name="connsiteY18" fmla="*/ 49379 h 982829"/>
              <a:gd name="connsiteX19" fmla="*/ 281360 w 567261"/>
              <a:gd name="connsiteY19" fmla="*/ 30329 h 982829"/>
              <a:gd name="connsiteX20" fmla="*/ 271835 w 567261"/>
              <a:gd name="connsiteY20" fmla="*/ 68429 h 982829"/>
              <a:gd name="connsiteX21" fmla="*/ 243260 w 567261"/>
              <a:gd name="connsiteY21" fmla="*/ 106529 h 982829"/>
              <a:gd name="connsiteX22" fmla="*/ 252785 w 567261"/>
              <a:gd name="connsiteY22" fmla="*/ 173204 h 982829"/>
              <a:gd name="connsiteX23" fmla="*/ 309935 w 567261"/>
              <a:gd name="connsiteY23" fmla="*/ 154154 h 982829"/>
              <a:gd name="connsiteX24" fmla="*/ 128960 w 567261"/>
              <a:gd name="connsiteY24" fmla="*/ 154154 h 982829"/>
              <a:gd name="connsiteX25" fmla="*/ 90860 w 567261"/>
              <a:gd name="connsiteY25" fmla="*/ 201779 h 982829"/>
              <a:gd name="connsiteX26" fmla="*/ 62285 w 567261"/>
              <a:gd name="connsiteY26" fmla="*/ 277979 h 982829"/>
              <a:gd name="connsiteX27" fmla="*/ 24185 w 567261"/>
              <a:gd name="connsiteY27" fmla="*/ 335129 h 982829"/>
              <a:gd name="connsiteX28" fmla="*/ 5135 w 567261"/>
              <a:gd name="connsiteY28" fmla="*/ 401804 h 982829"/>
              <a:gd name="connsiteX29" fmla="*/ 14660 w 567261"/>
              <a:gd name="connsiteY29" fmla="*/ 516104 h 982829"/>
              <a:gd name="connsiteX30" fmla="*/ 167060 w 567261"/>
              <a:gd name="connsiteY30" fmla="*/ 411329 h 982829"/>
              <a:gd name="connsiteX31" fmla="*/ 186110 w 567261"/>
              <a:gd name="connsiteY31" fmla="*/ 382754 h 982829"/>
              <a:gd name="connsiteX32" fmla="*/ 176585 w 567261"/>
              <a:gd name="connsiteY32" fmla="*/ 316079 h 982829"/>
              <a:gd name="connsiteX33" fmla="*/ 157535 w 567261"/>
              <a:gd name="connsiteY33" fmla="*/ 344654 h 982829"/>
              <a:gd name="connsiteX34" fmla="*/ 195635 w 567261"/>
              <a:gd name="connsiteY34" fmla="*/ 373229 h 982829"/>
              <a:gd name="connsiteX35" fmla="*/ 224210 w 567261"/>
              <a:gd name="connsiteY35" fmla="*/ 363704 h 982829"/>
              <a:gd name="connsiteX36" fmla="*/ 195635 w 567261"/>
              <a:gd name="connsiteY36" fmla="*/ 344654 h 982829"/>
              <a:gd name="connsiteX37" fmla="*/ 109910 w 567261"/>
              <a:gd name="connsiteY37" fmla="*/ 449429 h 982829"/>
              <a:gd name="connsiteX38" fmla="*/ 128960 w 567261"/>
              <a:gd name="connsiteY38" fmla="*/ 487529 h 982829"/>
              <a:gd name="connsiteX39" fmla="*/ 233735 w 567261"/>
              <a:gd name="connsiteY39" fmla="*/ 487529 h 982829"/>
              <a:gd name="connsiteX40" fmla="*/ 271835 w 567261"/>
              <a:gd name="connsiteY40" fmla="*/ 458954 h 982829"/>
              <a:gd name="connsiteX41" fmla="*/ 281360 w 567261"/>
              <a:gd name="connsiteY41" fmla="*/ 430379 h 982829"/>
              <a:gd name="connsiteX42" fmla="*/ 319460 w 567261"/>
              <a:gd name="connsiteY42" fmla="*/ 363704 h 982829"/>
              <a:gd name="connsiteX43" fmla="*/ 338510 w 567261"/>
              <a:gd name="connsiteY43" fmla="*/ 287504 h 982829"/>
              <a:gd name="connsiteX44" fmla="*/ 328985 w 567261"/>
              <a:gd name="connsiteY44" fmla="*/ 201779 h 982829"/>
              <a:gd name="connsiteX45" fmla="*/ 138485 w 567261"/>
              <a:gd name="connsiteY45" fmla="*/ 249404 h 982829"/>
              <a:gd name="connsiteX46" fmla="*/ 90860 w 567261"/>
              <a:gd name="connsiteY46" fmla="*/ 335129 h 982829"/>
              <a:gd name="connsiteX47" fmla="*/ 100385 w 567261"/>
              <a:gd name="connsiteY47" fmla="*/ 373229 h 982829"/>
              <a:gd name="connsiteX48" fmla="*/ 214685 w 567261"/>
              <a:gd name="connsiteY48" fmla="*/ 316079 h 982829"/>
              <a:gd name="connsiteX49" fmla="*/ 281360 w 567261"/>
              <a:gd name="connsiteY49" fmla="*/ 249404 h 982829"/>
              <a:gd name="connsiteX50" fmla="*/ 252785 w 567261"/>
              <a:gd name="connsiteY50" fmla="*/ 239879 h 982829"/>
              <a:gd name="connsiteX51" fmla="*/ 214685 w 567261"/>
              <a:gd name="connsiteY51" fmla="*/ 277979 h 982829"/>
              <a:gd name="connsiteX52" fmla="*/ 186110 w 567261"/>
              <a:gd name="connsiteY52" fmla="*/ 373229 h 982829"/>
              <a:gd name="connsiteX53" fmla="*/ 252785 w 567261"/>
              <a:gd name="connsiteY53" fmla="*/ 392279 h 982829"/>
              <a:gd name="connsiteX54" fmla="*/ 271835 w 567261"/>
              <a:gd name="connsiteY54" fmla="*/ 363704 h 982829"/>
              <a:gd name="connsiteX55" fmla="*/ 262310 w 567261"/>
              <a:gd name="connsiteY55" fmla="*/ 392279 h 982829"/>
              <a:gd name="connsiteX56" fmla="*/ 214685 w 567261"/>
              <a:gd name="connsiteY56" fmla="*/ 458954 h 982829"/>
              <a:gd name="connsiteX57" fmla="*/ 205160 w 567261"/>
              <a:gd name="connsiteY57" fmla="*/ 497054 h 982829"/>
              <a:gd name="connsiteX58" fmla="*/ 195635 w 567261"/>
              <a:gd name="connsiteY58" fmla="*/ 525629 h 982829"/>
              <a:gd name="connsiteX59" fmla="*/ 205160 w 567261"/>
              <a:gd name="connsiteY59" fmla="*/ 630404 h 982829"/>
              <a:gd name="connsiteX60" fmla="*/ 233735 w 567261"/>
              <a:gd name="connsiteY60" fmla="*/ 639929 h 982829"/>
              <a:gd name="connsiteX61" fmla="*/ 300410 w 567261"/>
              <a:gd name="connsiteY61" fmla="*/ 630404 h 982829"/>
              <a:gd name="connsiteX62" fmla="*/ 262310 w 567261"/>
              <a:gd name="connsiteY62" fmla="*/ 611354 h 982829"/>
              <a:gd name="connsiteX63" fmla="*/ 195635 w 567261"/>
              <a:gd name="connsiteY63" fmla="*/ 649454 h 982829"/>
              <a:gd name="connsiteX64" fmla="*/ 176585 w 567261"/>
              <a:gd name="connsiteY64" fmla="*/ 687554 h 982829"/>
              <a:gd name="connsiteX65" fmla="*/ 167060 w 567261"/>
              <a:gd name="connsiteY65" fmla="*/ 716129 h 982829"/>
              <a:gd name="connsiteX66" fmla="*/ 262310 w 567261"/>
              <a:gd name="connsiteY66" fmla="*/ 706604 h 982829"/>
              <a:gd name="connsiteX67" fmla="*/ 262310 w 567261"/>
              <a:gd name="connsiteY67" fmla="*/ 582779 h 982829"/>
              <a:gd name="connsiteX68" fmla="*/ 224210 w 567261"/>
              <a:gd name="connsiteY68" fmla="*/ 573254 h 982829"/>
              <a:gd name="connsiteX69" fmla="*/ 186110 w 567261"/>
              <a:gd name="connsiteY69" fmla="*/ 582779 h 982829"/>
              <a:gd name="connsiteX70" fmla="*/ 167060 w 567261"/>
              <a:gd name="connsiteY70" fmla="*/ 630404 h 982829"/>
              <a:gd name="connsiteX71" fmla="*/ 138485 w 567261"/>
              <a:gd name="connsiteY71" fmla="*/ 668504 h 982829"/>
              <a:gd name="connsiteX72" fmla="*/ 109910 w 567261"/>
              <a:gd name="connsiteY72" fmla="*/ 735179 h 982829"/>
              <a:gd name="connsiteX73" fmla="*/ 128960 w 567261"/>
              <a:gd name="connsiteY73" fmla="*/ 763754 h 982829"/>
              <a:gd name="connsiteX74" fmla="*/ 262310 w 567261"/>
              <a:gd name="connsiteY74" fmla="*/ 754229 h 982829"/>
              <a:gd name="connsiteX75" fmla="*/ 290885 w 567261"/>
              <a:gd name="connsiteY75" fmla="*/ 716129 h 982829"/>
              <a:gd name="connsiteX76" fmla="*/ 309935 w 567261"/>
              <a:gd name="connsiteY76" fmla="*/ 687554 h 982829"/>
              <a:gd name="connsiteX77" fmla="*/ 319460 w 567261"/>
              <a:gd name="connsiteY77" fmla="*/ 658979 h 982829"/>
              <a:gd name="connsiteX78" fmla="*/ 338510 w 567261"/>
              <a:gd name="connsiteY78" fmla="*/ 620879 h 982829"/>
              <a:gd name="connsiteX79" fmla="*/ 328985 w 567261"/>
              <a:gd name="connsiteY79" fmla="*/ 573254 h 982829"/>
              <a:gd name="connsiteX80" fmla="*/ 271835 w 567261"/>
              <a:gd name="connsiteY80" fmla="*/ 630404 h 982829"/>
              <a:gd name="connsiteX81" fmla="*/ 233735 w 567261"/>
              <a:gd name="connsiteY81" fmla="*/ 706604 h 982829"/>
              <a:gd name="connsiteX82" fmla="*/ 224210 w 567261"/>
              <a:gd name="connsiteY82" fmla="*/ 754229 h 982829"/>
              <a:gd name="connsiteX83" fmla="*/ 214685 w 567261"/>
              <a:gd name="connsiteY83" fmla="*/ 782804 h 982829"/>
              <a:gd name="connsiteX84" fmla="*/ 224210 w 567261"/>
              <a:gd name="connsiteY84" fmla="*/ 830429 h 982829"/>
              <a:gd name="connsiteX85" fmla="*/ 281360 w 567261"/>
              <a:gd name="connsiteY85" fmla="*/ 820904 h 982829"/>
              <a:gd name="connsiteX86" fmla="*/ 338510 w 567261"/>
              <a:gd name="connsiteY86" fmla="*/ 754229 h 982829"/>
              <a:gd name="connsiteX87" fmla="*/ 290885 w 567261"/>
              <a:gd name="connsiteY87" fmla="*/ 763754 h 982829"/>
              <a:gd name="connsiteX88" fmla="*/ 271835 w 567261"/>
              <a:gd name="connsiteY88" fmla="*/ 792329 h 982829"/>
              <a:gd name="connsiteX89" fmla="*/ 224210 w 567261"/>
              <a:gd name="connsiteY89" fmla="*/ 830429 h 982829"/>
              <a:gd name="connsiteX90" fmla="*/ 195635 w 567261"/>
              <a:gd name="connsiteY90" fmla="*/ 859004 h 982829"/>
              <a:gd name="connsiteX91" fmla="*/ 167060 w 567261"/>
              <a:gd name="connsiteY91" fmla="*/ 944729 h 982829"/>
              <a:gd name="connsiteX92" fmla="*/ 195635 w 567261"/>
              <a:gd name="connsiteY92" fmla="*/ 963779 h 982829"/>
              <a:gd name="connsiteX93" fmla="*/ 243260 w 567261"/>
              <a:gd name="connsiteY93" fmla="*/ 954254 h 982829"/>
              <a:gd name="connsiteX94" fmla="*/ 271835 w 567261"/>
              <a:gd name="connsiteY94" fmla="*/ 935204 h 982829"/>
              <a:gd name="connsiteX95" fmla="*/ 300410 w 567261"/>
              <a:gd name="connsiteY95" fmla="*/ 925679 h 982829"/>
              <a:gd name="connsiteX96" fmla="*/ 328985 w 567261"/>
              <a:gd name="connsiteY96" fmla="*/ 897104 h 982829"/>
              <a:gd name="connsiteX97" fmla="*/ 252785 w 567261"/>
              <a:gd name="connsiteY97" fmla="*/ 887579 h 982829"/>
              <a:gd name="connsiteX98" fmla="*/ 214685 w 567261"/>
              <a:gd name="connsiteY98" fmla="*/ 944729 h 982829"/>
              <a:gd name="connsiteX99" fmla="*/ 205160 w 567261"/>
              <a:gd name="connsiteY99" fmla="*/ 973304 h 982829"/>
              <a:gd name="connsiteX100" fmla="*/ 233735 w 567261"/>
              <a:gd name="connsiteY100" fmla="*/ 982829 h 982829"/>
              <a:gd name="connsiteX101" fmla="*/ 290885 w 567261"/>
              <a:gd name="connsiteY101" fmla="*/ 935204 h 982829"/>
              <a:gd name="connsiteX102" fmla="*/ 319460 w 567261"/>
              <a:gd name="connsiteY102" fmla="*/ 897104 h 982829"/>
              <a:gd name="connsiteX103" fmla="*/ 357560 w 567261"/>
              <a:gd name="connsiteY103" fmla="*/ 878054 h 982829"/>
              <a:gd name="connsiteX104" fmla="*/ 376610 w 567261"/>
              <a:gd name="connsiteY104" fmla="*/ 849479 h 982829"/>
              <a:gd name="connsiteX105" fmla="*/ 338510 w 567261"/>
              <a:gd name="connsiteY105" fmla="*/ 849479 h 982829"/>
              <a:gd name="connsiteX106" fmla="*/ 309935 w 567261"/>
              <a:gd name="connsiteY106" fmla="*/ 878054 h 982829"/>
              <a:gd name="connsiteX107" fmla="*/ 357560 w 567261"/>
              <a:gd name="connsiteY107" fmla="*/ 868529 h 982829"/>
              <a:gd name="connsiteX108" fmla="*/ 328985 w 567261"/>
              <a:gd name="connsiteY108" fmla="*/ 868529 h 98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67261" h="982829">
                <a:moveTo>
                  <a:pt x="167060" y="39854"/>
                </a:moveTo>
                <a:cubicBezTo>
                  <a:pt x="151185" y="43029"/>
                  <a:pt x="133491" y="41347"/>
                  <a:pt x="119435" y="49379"/>
                </a:cubicBezTo>
                <a:cubicBezTo>
                  <a:pt x="92081" y="65010"/>
                  <a:pt x="95989" y="90898"/>
                  <a:pt x="119435" y="106529"/>
                </a:cubicBezTo>
                <a:cubicBezTo>
                  <a:pt x="130327" y="113791"/>
                  <a:pt x="144948" y="112458"/>
                  <a:pt x="157535" y="116054"/>
                </a:cubicBezTo>
                <a:cubicBezTo>
                  <a:pt x="167189" y="118812"/>
                  <a:pt x="176585" y="122404"/>
                  <a:pt x="186110" y="125579"/>
                </a:cubicBezTo>
                <a:cubicBezTo>
                  <a:pt x="225194" y="122884"/>
                  <a:pt x="430731" y="131856"/>
                  <a:pt x="519485" y="87479"/>
                </a:cubicBezTo>
                <a:cubicBezTo>
                  <a:pt x="533684" y="80379"/>
                  <a:pt x="544885" y="68429"/>
                  <a:pt x="557585" y="58904"/>
                </a:cubicBezTo>
                <a:cubicBezTo>
                  <a:pt x="563797" y="40269"/>
                  <a:pt x="586568" y="-1259"/>
                  <a:pt x="529010" y="39854"/>
                </a:cubicBezTo>
                <a:cubicBezTo>
                  <a:pt x="516092" y="49081"/>
                  <a:pt x="510889" y="66007"/>
                  <a:pt x="500435" y="77954"/>
                </a:cubicBezTo>
                <a:cubicBezTo>
                  <a:pt x="468099" y="114910"/>
                  <a:pt x="468446" y="111980"/>
                  <a:pt x="433760" y="135104"/>
                </a:cubicBezTo>
                <a:cubicBezTo>
                  <a:pt x="427410" y="122404"/>
                  <a:pt x="424750" y="107044"/>
                  <a:pt x="414710" y="97004"/>
                </a:cubicBezTo>
                <a:cubicBezTo>
                  <a:pt x="407610" y="89904"/>
                  <a:pt x="396153" y="86811"/>
                  <a:pt x="386135" y="87479"/>
                </a:cubicBezTo>
                <a:cubicBezTo>
                  <a:pt x="347595" y="90048"/>
                  <a:pt x="309935" y="100179"/>
                  <a:pt x="271835" y="106529"/>
                </a:cubicBezTo>
                <a:cubicBezTo>
                  <a:pt x="144065" y="149119"/>
                  <a:pt x="193456" y="126668"/>
                  <a:pt x="119435" y="163679"/>
                </a:cubicBezTo>
                <a:cubicBezTo>
                  <a:pt x="148337" y="120327"/>
                  <a:pt x="131109" y="151598"/>
                  <a:pt x="148010" y="106529"/>
                </a:cubicBezTo>
                <a:cubicBezTo>
                  <a:pt x="154013" y="90520"/>
                  <a:pt x="171207" y="75491"/>
                  <a:pt x="167060" y="58904"/>
                </a:cubicBezTo>
                <a:cubicBezTo>
                  <a:pt x="164625" y="49164"/>
                  <a:pt x="148010" y="65254"/>
                  <a:pt x="138485" y="68429"/>
                </a:cubicBezTo>
                <a:cubicBezTo>
                  <a:pt x="144835" y="77954"/>
                  <a:pt x="146100" y="96459"/>
                  <a:pt x="157535" y="97004"/>
                </a:cubicBezTo>
                <a:cubicBezTo>
                  <a:pt x="323541" y="104909"/>
                  <a:pt x="301917" y="114547"/>
                  <a:pt x="367085" y="49379"/>
                </a:cubicBezTo>
                <a:cubicBezTo>
                  <a:pt x="355179" y="1754"/>
                  <a:pt x="362322" y="-23646"/>
                  <a:pt x="281360" y="30329"/>
                </a:cubicBezTo>
                <a:cubicBezTo>
                  <a:pt x="270468" y="37591"/>
                  <a:pt x="277689" y="56720"/>
                  <a:pt x="271835" y="68429"/>
                </a:cubicBezTo>
                <a:cubicBezTo>
                  <a:pt x="264735" y="82628"/>
                  <a:pt x="252785" y="93829"/>
                  <a:pt x="243260" y="106529"/>
                </a:cubicBezTo>
                <a:cubicBezTo>
                  <a:pt x="240988" y="115617"/>
                  <a:pt x="217703" y="168819"/>
                  <a:pt x="252785" y="173204"/>
                </a:cubicBezTo>
                <a:cubicBezTo>
                  <a:pt x="272710" y="175695"/>
                  <a:pt x="290885" y="160504"/>
                  <a:pt x="309935" y="154154"/>
                </a:cubicBezTo>
                <a:cubicBezTo>
                  <a:pt x="239150" y="138424"/>
                  <a:pt x="201425" y="117921"/>
                  <a:pt x="128960" y="154154"/>
                </a:cubicBezTo>
                <a:cubicBezTo>
                  <a:pt x="110776" y="163246"/>
                  <a:pt x="103560" y="185904"/>
                  <a:pt x="90860" y="201779"/>
                </a:cubicBezTo>
                <a:cubicBezTo>
                  <a:pt x="81335" y="227179"/>
                  <a:pt x="74417" y="253716"/>
                  <a:pt x="62285" y="277979"/>
                </a:cubicBezTo>
                <a:cubicBezTo>
                  <a:pt x="52046" y="298457"/>
                  <a:pt x="33779" y="314341"/>
                  <a:pt x="24185" y="335129"/>
                </a:cubicBezTo>
                <a:cubicBezTo>
                  <a:pt x="14499" y="356116"/>
                  <a:pt x="11485" y="379579"/>
                  <a:pt x="5135" y="401804"/>
                </a:cubicBezTo>
                <a:cubicBezTo>
                  <a:pt x="8310" y="439904"/>
                  <a:pt x="-13629" y="490386"/>
                  <a:pt x="14660" y="516104"/>
                </a:cubicBezTo>
                <a:cubicBezTo>
                  <a:pt x="84231" y="579351"/>
                  <a:pt x="154905" y="429562"/>
                  <a:pt x="167060" y="411329"/>
                </a:cubicBezTo>
                <a:lnTo>
                  <a:pt x="186110" y="382754"/>
                </a:lnTo>
                <a:cubicBezTo>
                  <a:pt x="182935" y="360529"/>
                  <a:pt x="190055" y="334040"/>
                  <a:pt x="176585" y="316079"/>
                </a:cubicBezTo>
                <a:cubicBezTo>
                  <a:pt x="169716" y="306921"/>
                  <a:pt x="153915" y="333794"/>
                  <a:pt x="157535" y="344654"/>
                </a:cubicBezTo>
                <a:cubicBezTo>
                  <a:pt x="162555" y="359714"/>
                  <a:pt x="182935" y="363704"/>
                  <a:pt x="195635" y="373229"/>
                </a:cubicBezTo>
                <a:cubicBezTo>
                  <a:pt x="205160" y="370054"/>
                  <a:pt x="224210" y="373744"/>
                  <a:pt x="224210" y="363704"/>
                </a:cubicBezTo>
                <a:cubicBezTo>
                  <a:pt x="224210" y="352256"/>
                  <a:pt x="205874" y="339534"/>
                  <a:pt x="195635" y="344654"/>
                </a:cubicBezTo>
                <a:cubicBezTo>
                  <a:pt x="144492" y="370226"/>
                  <a:pt x="131464" y="406321"/>
                  <a:pt x="109910" y="449429"/>
                </a:cubicBezTo>
                <a:cubicBezTo>
                  <a:pt x="116260" y="462129"/>
                  <a:pt x="118920" y="477489"/>
                  <a:pt x="128960" y="487529"/>
                </a:cubicBezTo>
                <a:cubicBezTo>
                  <a:pt x="150495" y="509064"/>
                  <a:pt x="227433" y="488317"/>
                  <a:pt x="233735" y="487529"/>
                </a:cubicBezTo>
                <a:cubicBezTo>
                  <a:pt x="246435" y="478004"/>
                  <a:pt x="261672" y="471150"/>
                  <a:pt x="271835" y="458954"/>
                </a:cubicBezTo>
                <a:cubicBezTo>
                  <a:pt x="278263" y="451241"/>
                  <a:pt x="276870" y="439359"/>
                  <a:pt x="281360" y="430379"/>
                </a:cubicBezTo>
                <a:cubicBezTo>
                  <a:pt x="329189" y="334720"/>
                  <a:pt x="269363" y="480596"/>
                  <a:pt x="319460" y="363704"/>
                </a:cubicBezTo>
                <a:cubicBezTo>
                  <a:pt x="330443" y="338076"/>
                  <a:pt x="332919" y="315457"/>
                  <a:pt x="338510" y="287504"/>
                </a:cubicBezTo>
                <a:cubicBezTo>
                  <a:pt x="335335" y="258929"/>
                  <a:pt x="356260" y="210871"/>
                  <a:pt x="328985" y="201779"/>
                </a:cubicBezTo>
                <a:cubicBezTo>
                  <a:pt x="244084" y="173479"/>
                  <a:pt x="194222" y="212246"/>
                  <a:pt x="138485" y="249404"/>
                </a:cubicBezTo>
                <a:cubicBezTo>
                  <a:pt x="119288" y="275000"/>
                  <a:pt x="94656" y="300964"/>
                  <a:pt x="90860" y="335129"/>
                </a:cubicBezTo>
                <a:cubicBezTo>
                  <a:pt x="89414" y="348140"/>
                  <a:pt x="97210" y="360529"/>
                  <a:pt x="100385" y="373229"/>
                </a:cubicBezTo>
                <a:cubicBezTo>
                  <a:pt x="224222" y="345710"/>
                  <a:pt x="156282" y="380322"/>
                  <a:pt x="214685" y="316079"/>
                </a:cubicBezTo>
                <a:cubicBezTo>
                  <a:pt x="235828" y="292822"/>
                  <a:pt x="281360" y="249404"/>
                  <a:pt x="281360" y="249404"/>
                </a:cubicBezTo>
                <a:cubicBezTo>
                  <a:pt x="271835" y="246229"/>
                  <a:pt x="262013" y="235924"/>
                  <a:pt x="252785" y="239879"/>
                </a:cubicBezTo>
                <a:cubicBezTo>
                  <a:pt x="236277" y="246954"/>
                  <a:pt x="223926" y="262578"/>
                  <a:pt x="214685" y="277979"/>
                </a:cubicBezTo>
                <a:cubicBezTo>
                  <a:pt x="204747" y="294543"/>
                  <a:pt x="191866" y="350203"/>
                  <a:pt x="186110" y="373229"/>
                </a:cubicBezTo>
                <a:cubicBezTo>
                  <a:pt x="198422" y="410166"/>
                  <a:pt x="192117" y="422613"/>
                  <a:pt x="252785" y="392279"/>
                </a:cubicBezTo>
                <a:cubicBezTo>
                  <a:pt x="263024" y="387159"/>
                  <a:pt x="260387" y="363704"/>
                  <a:pt x="271835" y="363704"/>
                </a:cubicBezTo>
                <a:cubicBezTo>
                  <a:pt x="281875" y="363704"/>
                  <a:pt x="266800" y="383299"/>
                  <a:pt x="262310" y="392279"/>
                </a:cubicBezTo>
                <a:cubicBezTo>
                  <a:pt x="255346" y="406207"/>
                  <a:pt x="221157" y="450325"/>
                  <a:pt x="214685" y="458954"/>
                </a:cubicBezTo>
                <a:cubicBezTo>
                  <a:pt x="211510" y="471654"/>
                  <a:pt x="208756" y="484467"/>
                  <a:pt x="205160" y="497054"/>
                </a:cubicBezTo>
                <a:cubicBezTo>
                  <a:pt x="202402" y="506708"/>
                  <a:pt x="195635" y="515589"/>
                  <a:pt x="195635" y="525629"/>
                </a:cubicBezTo>
                <a:cubicBezTo>
                  <a:pt x="195635" y="560698"/>
                  <a:pt x="194070" y="597135"/>
                  <a:pt x="205160" y="630404"/>
                </a:cubicBezTo>
                <a:cubicBezTo>
                  <a:pt x="208335" y="639929"/>
                  <a:pt x="224210" y="636754"/>
                  <a:pt x="233735" y="639929"/>
                </a:cubicBezTo>
                <a:cubicBezTo>
                  <a:pt x="255960" y="636754"/>
                  <a:pt x="284535" y="646279"/>
                  <a:pt x="300410" y="630404"/>
                </a:cubicBezTo>
                <a:cubicBezTo>
                  <a:pt x="310450" y="620364"/>
                  <a:pt x="276509" y="611354"/>
                  <a:pt x="262310" y="611354"/>
                </a:cubicBezTo>
                <a:cubicBezTo>
                  <a:pt x="250225" y="611354"/>
                  <a:pt x="206795" y="642014"/>
                  <a:pt x="195635" y="649454"/>
                </a:cubicBezTo>
                <a:cubicBezTo>
                  <a:pt x="189285" y="662154"/>
                  <a:pt x="182178" y="674503"/>
                  <a:pt x="176585" y="687554"/>
                </a:cubicBezTo>
                <a:cubicBezTo>
                  <a:pt x="172630" y="696782"/>
                  <a:pt x="157259" y="713951"/>
                  <a:pt x="167060" y="716129"/>
                </a:cubicBezTo>
                <a:cubicBezTo>
                  <a:pt x="198209" y="723051"/>
                  <a:pt x="230560" y="709779"/>
                  <a:pt x="262310" y="706604"/>
                </a:cubicBezTo>
                <a:cubicBezTo>
                  <a:pt x="272980" y="663922"/>
                  <a:pt x="286080" y="630318"/>
                  <a:pt x="262310" y="582779"/>
                </a:cubicBezTo>
                <a:cubicBezTo>
                  <a:pt x="256456" y="571070"/>
                  <a:pt x="236910" y="576429"/>
                  <a:pt x="224210" y="573254"/>
                </a:cubicBezTo>
                <a:cubicBezTo>
                  <a:pt x="211510" y="576429"/>
                  <a:pt x="195367" y="573522"/>
                  <a:pt x="186110" y="582779"/>
                </a:cubicBezTo>
                <a:cubicBezTo>
                  <a:pt x="174020" y="594869"/>
                  <a:pt x="175363" y="615458"/>
                  <a:pt x="167060" y="630404"/>
                </a:cubicBezTo>
                <a:cubicBezTo>
                  <a:pt x="159350" y="644281"/>
                  <a:pt x="146899" y="655042"/>
                  <a:pt x="138485" y="668504"/>
                </a:cubicBezTo>
                <a:cubicBezTo>
                  <a:pt x="121671" y="695407"/>
                  <a:pt x="119169" y="707401"/>
                  <a:pt x="109910" y="735179"/>
                </a:cubicBezTo>
                <a:cubicBezTo>
                  <a:pt x="116260" y="744704"/>
                  <a:pt x="117601" y="762334"/>
                  <a:pt x="128960" y="763754"/>
                </a:cubicBezTo>
                <a:cubicBezTo>
                  <a:pt x="173179" y="769281"/>
                  <a:pt x="219558" y="766803"/>
                  <a:pt x="262310" y="754229"/>
                </a:cubicBezTo>
                <a:cubicBezTo>
                  <a:pt x="277540" y="749750"/>
                  <a:pt x="281658" y="729047"/>
                  <a:pt x="290885" y="716129"/>
                </a:cubicBezTo>
                <a:cubicBezTo>
                  <a:pt x="297539" y="706814"/>
                  <a:pt x="304815" y="697793"/>
                  <a:pt x="309935" y="687554"/>
                </a:cubicBezTo>
                <a:cubicBezTo>
                  <a:pt x="314425" y="678574"/>
                  <a:pt x="315505" y="668207"/>
                  <a:pt x="319460" y="658979"/>
                </a:cubicBezTo>
                <a:cubicBezTo>
                  <a:pt x="325053" y="645928"/>
                  <a:pt x="332160" y="633579"/>
                  <a:pt x="338510" y="620879"/>
                </a:cubicBezTo>
                <a:cubicBezTo>
                  <a:pt x="335335" y="605004"/>
                  <a:pt x="345012" y="570964"/>
                  <a:pt x="328985" y="573254"/>
                </a:cubicBezTo>
                <a:cubicBezTo>
                  <a:pt x="302315" y="577064"/>
                  <a:pt x="290885" y="611354"/>
                  <a:pt x="271835" y="630404"/>
                </a:cubicBezTo>
                <a:cubicBezTo>
                  <a:pt x="251755" y="650484"/>
                  <a:pt x="233735" y="706604"/>
                  <a:pt x="233735" y="706604"/>
                </a:cubicBezTo>
                <a:cubicBezTo>
                  <a:pt x="230560" y="722479"/>
                  <a:pt x="228137" y="738523"/>
                  <a:pt x="224210" y="754229"/>
                </a:cubicBezTo>
                <a:cubicBezTo>
                  <a:pt x="221775" y="763969"/>
                  <a:pt x="214685" y="772764"/>
                  <a:pt x="214685" y="782804"/>
                </a:cubicBezTo>
                <a:cubicBezTo>
                  <a:pt x="214685" y="798993"/>
                  <a:pt x="221035" y="814554"/>
                  <a:pt x="224210" y="830429"/>
                </a:cubicBezTo>
                <a:cubicBezTo>
                  <a:pt x="243260" y="827254"/>
                  <a:pt x="263712" y="828748"/>
                  <a:pt x="281360" y="820904"/>
                </a:cubicBezTo>
                <a:cubicBezTo>
                  <a:pt x="287208" y="818305"/>
                  <a:pt x="341866" y="759263"/>
                  <a:pt x="338510" y="754229"/>
                </a:cubicBezTo>
                <a:cubicBezTo>
                  <a:pt x="329530" y="740759"/>
                  <a:pt x="306760" y="760579"/>
                  <a:pt x="290885" y="763754"/>
                </a:cubicBezTo>
                <a:cubicBezTo>
                  <a:pt x="284535" y="773279"/>
                  <a:pt x="279930" y="784234"/>
                  <a:pt x="271835" y="792329"/>
                </a:cubicBezTo>
                <a:cubicBezTo>
                  <a:pt x="257460" y="806704"/>
                  <a:pt x="239510" y="817042"/>
                  <a:pt x="224210" y="830429"/>
                </a:cubicBezTo>
                <a:cubicBezTo>
                  <a:pt x="214073" y="839299"/>
                  <a:pt x="205160" y="849479"/>
                  <a:pt x="195635" y="859004"/>
                </a:cubicBezTo>
                <a:cubicBezTo>
                  <a:pt x="194450" y="861967"/>
                  <a:pt x="163331" y="933543"/>
                  <a:pt x="167060" y="944729"/>
                </a:cubicBezTo>
                <a:cubicBezTo>
                  <a:pt x="170680" y="955589"/>
                  <a:pt x="186110" y="957429"/>
                  <a:pt x="195635" y="963779"/>
                </a:cubicBezTo>
                <a:cubicBezTo>
                  <a:pt x="211510" y="960604"/>
                  <a:pt x="228101" y="959938"/>
                  <a:pt x="243260" y="954254"/>
                </a:cubicBezTo>
                <a:cubicBezTo>
                  <a:pt x="253979" y="950234"/>
                  <a:pt x="261596" y="940324"/>
                  <a:pt x="271835" y="935204"/>
                </a:cubicBezTo>
                <a:cubicBezTo>
                  <a:pt x="280815" y="930714"/>
                  <a:pt x="290885" y="928854"/>
                  <a:pt x="300410" y="925679"/>
                </a:cubicBezTo>
                <a:cubicBezTo>
                  <a:pt x="309935" y="916154"/>
                  <a:pt x="331627" y="910313"/>
                  <a:pt x="328985" y="897104"/>
                </a:cubicBezTo>
                <a:cubicBezTo>
                  <a:pt x="321869" y="861526"/>
                  <a:pt x="265299" y="884451"/>
                  <a:pt x="252785" y="887579"/>
                </a:cubicBezTo>
                <a:cubicBezTo>
                  <a:pt x="240085" y="906629"/>
                  <a:pt x="225804" y="924715"/>
                  <a:pt x="214685" y="944729"/>
                </a:cubicBezTo>
                <a:cubicBezTo>
                  <a:pt x="209809" y="953506"/>
                  <a:pt x="200670" y="964324"/>
                  <a:pt x="205160" y="973304"/>
                </a:cubicBezTo>
                <a:cubicBezTo>
                  <a:pt x="209650" y="982284"/>
                  <a:pt x="224210" y="979654"/>
                  <a:pt x="233735" y="982829"/>
                </a:cubicBezTo>
                <a:cubicBezTo>
                  <a:pt x="263130" y="963232"/>
                  <a:pt x="266439" y="963725"/>
                  <a:pt x="290885" y="935204"/>
                </a:cubicBezTo>
                <a:cubicBezTo>
                  <a:pt x="301216" y="923151"/>
                  <a:pt x="307407" y="907435"/>
                  <a:pt x="319460" y="897104"/>
                </a:cubicBezTo>
                <a:cubicBezTo>
                  <a:pt x="330241" y="887863"/>
                  <a:pt x="344860" y="884404"/>
                  <a:pt x="357560" y="878054"/>
                </a:cubicBezTo>
                <a:cubicBezTo>
                  <a:pt x="363910" y="868529"/>
                  <a:pt x="369281" y="858273"/>
                  <a:pt x="376610" y="849479"/>
                </a:cubicBezTo>
                <a:cubicBezTo>
                  <a:pt x="410442" y="808881"/>
                  <a:pt x="438822" y="806488"/>
                  <a:pt x="338510" y="849479"/>
                </a:cubicBezTo>
                <a:cubicBezTo>
                  <a:pt x="328985" y="859004"/>
                  <a:pt x="307293" y="864845"/>
                  <a:pt x="309935" y="878054"/>
                </a:cubicBezTo>
                <a:cubicBezTo>
                  <a:pt x="321967" y="938213"/>
                  <a:pt x="368328" y="884681"/>
                  <a:pt x="357560" y="868529"/>
                </a:cubicBezTo>
                <a:cubicBezTo>
                  <a:pt x="352276" y="860604"/>
                  <a:pt x="338510" y="868529"/>
                  <a:pt x="328985" y="868529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6968579" y="4670851"/>
            <a:ext cx="361950" cy="1029267"/>
          </a:xfrm>
          <a:custGeom>
            <a:avLst/>
            <a:gdLst>
              <a:gd name="connsiteX0" fmla="*/ 133350 w 361950"/>
              <a:gd name="connsiteY0" fmla="*/ 57150 h 1029267"/>
              <a:gd name="connsiteX1" fmla="*/ 76200 w 361950"/>
              <a:gd name="connsiteY1" fmla="*/ 142875 h 1029267"/>
              <a:gd name="connsiteX2" fmla="*/ 47625 w 361950"/>
              <a:gd name="connsiteY2" fmla="*/ 180975 h 1029267"/>
              <a:gd name="connsiteX3" fmla="*/ 28575 w 361950"/>
              <a:gd name="connsiteY3" fmla="*/ 219075 h 1029267"/>
              <a:gd name="connsiteX4" fmla="*/ 95250 w 361950"/>
              <a:gd name="connsiteY4" fmla="*/ 209550 h 1029267"/>
              <a:gd name="connsiteX5" fmla="*/ 133350 w 361950"/>
              <a:gd name="connsiteY5" fmla="*/ 161925 h 1029267"/>
              <a:gd name="connsiteX6" fmla="*/ 142875 w 361950"/>
              <a:gd name="connsiteY6" fmla="*/ 114300 h 1029267"/>
              <a:gd name="connsiteX7" fmla="*/ 161925 w 361950"/>
              <a:gd name="connsiteY7" fmla="*/ 85725 h 1029267"/>
              <a:gd name="connsiteX8" fmla="*/ 133350 w 361950"/>
              <a:gd name="connsiteY8" fmla="*/ 57150 h 1029267"/>
              <a:gd name="connsiteX9" fmla="*/ 142875 w 361950"/>
              <a:gd name="connsiteY9" fmla="*/ 85725 h 1029267"/>
              <a:gd name="connsiteX10" fmla="*/ 171450 w 361950"/>
              <a:gd name="connsiteY10" fmla="*/ 95250 h 1029267"/>
              <a:gd name="connsiteX11" fmla="*/ 219075 w 361950"/>
              <a:gd name="connsiteY11" fmla="*/ 85725 h 1029267"/>
              <a:gd name="connsiteX12" fmla="*/ 219075 w 361950"/>
              <a:gd name="connsiteY12" fmla="*/ 0 h 1029267"/>
              <a:gd name="connsiteX13" fmla="*/ 142875 w 361950"/>
              <a:gd name="connsiteY13" fmla="*/ 19050 h 1029267"/>
              <a:gd name="connsiteX14" fmla="*/ 114300 w 361950"/>
              <a:gd name="connsiteY14" fmla="*/ 28575 h 1029267"/>
              <a:gd name="connsiteX15" fmla="*/ 66675 w 361950"/>
              <a:gd name="connsiteY15" fmla="*/ 57150 h 1029267"/>
              <a:gd name="connsiteX16" fmla="*/ 0 w 361950"/>
              <a:gd name="connsiteY16" fmla="*/ 104775 h 1029267"/>
              <a:gd name="connsiteX17" fmla="*/ 19050 w 361950"/>
              <a:gd name="connsiteY17" fmla="*/ 142875 h 1029267"/>
              <a:gd name="connsiteX18" fmla="*/ 66675 w 361950"/>
              <a:gd name="connsiteY18" fmla="*/ 180975 h 1029267"/>
              <a:gd name="connsiteX19" fmla="*/ 95250 w 361950"/>
              <a:gd name="connsiteY19" fmla="*/ 190500 h 1029267"/>
              <a:gd name="connsiteX20" fmla="*/ 142875 w 361950"/>
              <a:gd name="connsiteY20" fmla="*/ 209550 h 1029267"/>
              <a:gd name="connsiteX21" fmla="*/ 352425 w 361950"/>
              <a:gd name="connsiteY21" fmla="*/ 152400 h 1029267"/>
              <a:gd name="connsiteX22" fmla="*/ 361950 w 361950"/>
              <a:gd name="connsiteY22" fmla="*/ 123825 h 1029267"/>
              <a:gd name="connsiteX23" fmla="*/ 352425 w 361950"/>
              <a:gd name="connsiteY23" fmla="*/ 38100 h 1029267"/>
              <a:gd name="connsiteX24" fmla="*/ 323850 w 361950"/>
              <a:gd name="connsiteY24" fmla="*/ 57150 h 1029267"/>
              <a:gd name="connsiteX25" fmla="*/ 276225 w 361950"/>
              <a:gd name="connsiteY25" fmla="*/ 142875 h 1029267"/>
              <a:gd name="connsiteX26" fmla="*/ 266700 w 361950"/>
              <a:gd name="connsiteY26" fmla="*/ 171450 h 1029267"/>
              <a:gd name="connsiteX27" fmla="*/ 152400 w 361950"/>
              <a:gd name="connsiteY27" fmla="*/ 190500 h 1029267"/>
              <a:gd name="connsiteX28" fmla="*/ 123825 w 361950"/>
              <a:gd name="connsiteY28" fmla="*/ 219075 h 1029267"/>
              <a:gd name="connsiteX29" fmla="*/ 76200 w 361950"/>
              <a:gd name="connsiteY29" fmla="*/ 285750 h 1029267"/>
              <a:gd name="connsiteX30" fmla="*/ 66675 w 361950"/>
              <a:gd name="connsiteY30" fmla="*/ 314325 h 1029267"/>
              <a:gd name="connsiteX31" fmla="*/ 123825 w 361950"/>
              <a:gd name="connsiteY31" fmla="*/ 390525 h 1029267"/>
              <a:gd name="connsiteX32" fmla="*/ 171450 w 361950"/>
              <a:gd name="connsiteY32" fmla="*/ 381000 h 1029267"/>
              <a:gd name="connsiteX33" fmla="*/ 247650 w 361950"/>
              <a:gd name="connsiteY33" fmla="*/ 333375 h 1029267"/>
              <a:gd name="connsiteX34" fmla="*/ 219075 w 361950"/>
              <a:gd name="connsiteY34" fmla="*/ 314325 h 1029267"/>
              <a:gd name="connsiteX35" fmla="*/ 114300 w 361950"/>
              <a:gd name="connsiteY35" fmla="*/ 342900 h 1029267"/>
              <a:gd name="connsiteX36" fmla="*/ 95250 w 361950"/>
              <a:gd name="connsiteY36" fmla="*/ 371475 h 1029267"/>
              <a:gd name="connsiteX37" fmla="*/ 66675 w 361950"/>
              <a:gd name="connsiteY37" fmla="*/ 409575 h 1029267"/>
              <a:gd name="connsiteX38" fmla="*/ 104775 w 361950"/>
              <a:gd name="connsiteY38" fmla="*/ 419100 h 1029267"/>
              <a:gd name="connsiteX39" fmla="*/ 171450 w 361950"/>
              <a:gd name="connsiteY39" fmla="*/ 428625 h 1029267"/>
              <a:gd name="connsiteX40" fmla="*/ 95250 w 361950"/>
              <a:gd name="connsiteY40" fmla="*/ 514350 h 1029267"/>
              <a:gd name="connsiteX41" fmla="*/ 28575 w 361950"/>
              <a:gd name="connsiteY41" fmla="*/ 590550 h 1029267"/>
              <a:gd name="connsiteX42" fmla="*/ 57150 w 361950"/>
              <a:gd name="connsiteY42" fmla="*/ 628650 h 1029267"/>
              <a:gd name="connsiteX43" fmla="*/ 219075 w 361950"/>
              <a:gd name="connsiteY43" fmla="*/ 590550 h 1029267"/>
              <a:gd name="connsiteX44" fmla="*/ 257175 w 361950"/>
              <a:gd name="connsiteY44" fmla="*/ 561975 h 1029267"/>
              <a:gd name="connsiteX45" fmla="*/ 219075 w 361950"/>
              <a:gd name="connsiteY45" fmla="*/ 542925 h 1029267"/>
              <a:gd name="connsiteX46" fmla="*/ 180975 w 361950"/>
              <a:gd name="connsiteY46" fmla="*/ 571500 h 1029267"/>
              <a:gd name="connsiteX47" fmla="*/ 133350 w 361950"/>
              <a:gd name="connsiteY47" fmla="*/ 628650 h 1029267"/>
              <a:gd name="connsiteX48" fmla="*/ 171450 w 361950"/>
              <a:gd name="connsiteY48" fmla="*/ 647700 h 1029267"/>
              <a:gd name="connsiteX49" fmla="*/ 180975 w 361950"/>
              <a:gd name="connsiteY49" fmla="*/ 647700 h 1029267"/>
              <a:gd name="connsiteX50" fmla="*/ 152400 w 361950"/>
              <a:gd name="connsiteY50" fmla="*/ 666750 h 1029267"/>
              <a:gd name="connsiteX51" fmla="*/ 114300 w 361950"/>
              <a:gd name="connsiteY51" fmla="*/ 685800 h 1029267"/>
              <a:gd name="connsiteX52" fmla="*/ 76200 w 361950"/>
              <a:gd name="connsiteY52" fmla="*/ 723900 h 1029267"/>
              <a:gd name="connsiteX53" fmla="*/ 57150 w 361950"/>
              <a:gd name="connsiteY53" fmla="*/ 771525 h 1029267"/>
              <a:gd name="connsiteX54" fmla="*/ 47625 w 361950"/>
              <a:gd name="connsiteY54" fmla="*/ 800100 h 1029267"/>
              <a:gd name="connsiteX55" fmla="*/ 57150 w 361950"/>
              <a:gd name="connsiteY55" fmla="*/ 828675 h 1029267"/>
              <a:gd name="connsiteX56" fmla="*/ 180975 w 361950"/>
              <a:gd name="connsiteY56" fmla="*/ 819150 h 1029267"/>
              <a:gd name="connsiteX57" fmla="*/ 133350 w 361950"/>
              <a:gd name="connsiteY57" fmla="*/ 828675 h 1029267"/>
              <a:gd name="connsiteX58" fmla="*/ 104775 w 361950"/>
              <a:gd name="connsiteY58" fmla="*/ 866775 h 1029267"/>
              <a:gd name="connsiteX59" fmla="*/ 171450 w 361950"/>
              <a:gd name="connsiteY59" fmla="*/ 923925 h 1029267"/>
              <a:gd name="connsiteX60" fmla="*/ 142875 w 361950"/>
              <a:gd name="connsiteY60" fmla="*/ 952500 h 1029267"/>
              <a:gd name="connsiteX61" fmla="*/ 133350 w 361950"/>
              <a:gd name="connsiteY61" fmla="*/ 1000125 h 1029267"/>
              <a:gd name="connsiteX62" fmla="*/ 123825 w 361950"/>
              <a:gd name="connsiteY62" fmla="*/ 1028700 h 1029267"/>
              <a:gd name="connsiteX63" fmla="*/ 152400 w 361950"/>
              <a:gd name="connsiteY63" fmla="*/ 990600 h 1029267"/>
              <a:gd name="connsiteX64" fmla="*/ 200025 w 361950"/>
              <a:gd name="connsiteY64" fmla="*/ 895350 h 1029267"/>
              <a:gd name="connsiteX65" fmla="*/ 219075 w 361950"/>
              <a:gd name="connsiteY65" fmla="*/ 857250 h 1029267"/>
              <a:gd name="connsiteX66" fmla="*/ 228600 w 361950"/>
              <a:gd name="connsiteY66" fmla="*/ 828675 h 1029267"/>
              <a:gd name="connsiteX67" fmla="*/ 257175 w 361950"/>
              <a:gd name="connsiteY67" fmla="*/ 809625 h 1029267"/>
              <a:gd name="connsiteX68" fmla="*/ 228600 w 361950"/>
              <a:gd name="connsiteY68" fmla="*/ 809625 h 102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61950" h="1029267">
                <a:moveTo>
                  <a:pt x="133350" y="57150"/>
                </a:moveTo>
                <a:cubicBezTo>
                  <a:pt x="114300" y="85725"/>
                  <a:pt x="96806" y="115401"/>
                  <a:pt x="76200" y="142875"/>
                </a:cubicBezTo>
                <a:cubicBezTo>
                  <a:pt x="66675" y="155575"/>
                  <a:pt x="56039" y="167513"/>
                  <a:pt x="47625" y="180975"/>
                </a:cubicBezTo>
                <a:cubicBezTo>
                  <a:pt x="40100" y="193016"/>
                  <a:pt x="16399" y="211770"/>
                  <a:pt x="28575" y="219075"/>
                </a:cubicBezTo>
                <a:cubicBezTo>
                  <a:pt x="47826" y="230626"/>
                  <a:pt x="73025" y="212725"/>
                  <a:pt x="95250" y="209550"/>
                </a:cubicBezTo>
                <a:cubicBezTo>
                  <a:pt x="107950" y="193675"/>
                  <a:pt x="124258" y="180109"/>
                  <a:pt x="133350" y="161925"/>
                </a:cubicBezTo>
                <a:cubicBezTo>
                  <a:pt x="140590" y="147445"/>
                  <a:pt x="137191" y="129459"/>
                  <a:pt x="142875" y="114300"/>
                </a:cubicBezTo>
                <a:cubicBezTo>
                  <a:pt x="146895" y="103581"/>
                  <a:pt x="155575" y="95250"/>
                  <a:pt x="161925" y="85725"/>
                </a:cubicBezTo>
                <a:cubicBezTo>
                  <a:pt x="152400" y="76200"/>
                  <a:pt x="146820" y="57150"/>
                  <a:pt x="133350" y="57150"/>
                </a:cubicBezTo>
                <a:cubicBezTo>
                  <a:pt x="123310" y="57150"/>
                  <a:pt x="135775" y="78625"/>
                  <a:pt x="142875" y="85725"/>
                </a:cubicBezTo>
                <a:cubicBezTo>
                  <a:pt x="149975" y="92825"/>
                  <a:pt x="161925" y="92075"/>
                  <a:pt x="171450" y="95250"/>
                </a:cubicBezTo>
                <a:cubicBezTo>
                  <a:pt x="187325" y="92075"/>
                  <a:pt x="205605" y="94705"/>
                  <a:pt x="219075" y="85725"/>
                </a:cubicBezTo>
                <a:cubicBezTo>
                  <a:pt x="240179" y="71656"/>
                  <a:pt x="219726" y="3908"/>
                  <a:pt x="219075" y="0"/>
                </a:cubicBezTo>
                <a:cubicBezTo>
                  <a:pt x="193675" y="6350"/>
                  <a:pt x="168134" y="12161"/>
                  <a:pt x="142875" y="19050"/>
                </a:cubicBezTo>
                <a:cubicBezTo>
                  <a:pt x="133189" y="21692"/>
                  <a:pt x="123280" y="24085"/>
                  <a:pt x="114300" y="28575"/>
                </a:cubicBezTo>
                <a:cubicBezTo>
                  <a:pt x="97741" y="36854"/>
                  <a:pt x="82374" y="47338"/>
                  <a:pt x="66675" y="57150"/>
                </a:cubicBezTo>
                <a:cubicBezTo>
                  <a:pt x="38819" y="74560"/>
                  <a:pt x="27944" y="83817"/>
                  <a:pt x="0" y="104775"/>
                </a:cubicBezTo>
                <a:cubicBezTo>
                  <a:pt x="6350" y="117475"/>
                  <a:pt x="9700" y="132189"/>
                  <a:pt x="19050" y="142875"/>
                </a:cubicBezTo>
                <a:cubicBezTo>
                  <a:pt x="32437" y="158175"/>
                  <a:pt x="49435" y="170200"/>
                  <a:pt x="66675" y="180975"/>
                </a:cubicBezTo>
                <a:cubicBezTo>
                  <a:pt x="75189" y="186296"/>
                  <a:pt x="85849" y="186975"/>
                  <a:pt x="95250" y="190500"/>
                </a:cubicBezTo>
                <a:cubicBezTo>
                  <a:pt x="111259" y="196503"/>
                  <a:pt x="127000" y="203200"/>
                  <a:pt x="142875" y="209550"/>
                </a:cubicBezTo>
                <a:cubicBezTo>
                  <a:pt x="253921" y="197212"/>
                  <a:pt x="298108" y="228444"/>
                  <a:pt x="352425" y="152400"/>
                </a:cubicBezTo>
                <a:cubicBezTo>
                  <a:pt x="358261" y="144230"/>
                  <a:pt x="358775" y="133350"/>
                  <a:pt x="361950" y="123825"/>
                </a:cubicBezTo>
                <a:cubicBezTo>
                  <a:pt x="358775" y="95250"/>
                  <a:pt x="366689" y="63063"/>
                  <a:pt x="352425" y="38100"/>
                </a:cubicBezTo>
                <a:cubicBezTo>
                  <a:pt x="346745" y="28161"/>
                  <a:pt x="331945" y="49055"/>
                  <a:pt x="323850" y="57150"/>
                </a:cubicBezTo>
                <a:cubicBezTo>
                  <a:pt x="295099" y="85901"/>
                  <a:pt x="290311" y="105312"/>
                  <a:pt x="276225" y="142875"/>
                </a:cubicBezTo>
                <a:cubicBezTo>
                  <a:pt x="272700" y="152276"/>
                  <a:pt x="276071" y="167846"/>
                  <a:pt x="266700" y="171450"/>
                </a:cubicBezTo>
                <a:cubicBezTo>
                  <a:pt x="230649" y="185316"/>
                  <a:pt x="190500" y="184150"/>
                  <a:pt x="152400" y="190500"/>
                </a:cubicBezTo>
                <a:cubicBezTo>
                  <a:pt x="142875" y="200025"/>
                  <a:pt x="131655" y="208114"/>
                  <a:pt x="123825" y="219075"/>
                </a:cubicBezTo>
                <a:cubicBezTo>
                  <a:pt x="61140" y="306834"/>
                  <a:pt x="150496" y="211454"/>
                  <a:pt x="76200" y="285750"/>
                </a:cubicBezTo>
                <a:cubicBezTo>
                  <a:pt x="73025" y="295275"/>
                  <a:pt x="65566" y="304346"/>
                  <a:pt x="66675" y="314325"/>
                </a:cubicBezTo>
                <a:cubicBezTo>
                  <a:pt x="73599" y="376637"/>
                  <a:pt x="79514" y="368370"/>
                  <a:pt x="123825" y="390525"/>
                </a:cubicBezTo>
                <a:cubicBezTo>
                  <a:pt x="139700" y="387350"/>
                  <a:pt x="156091" y="386120"/>
                  <a:pt x="171450" y="381000"/>
                </a:cubicBezTo>
                <a:cubicBezTo>
                  <a:pt x="202829" y="370540"/>
                  <a:pt x="221580" y="352928"/>
                  <a:pt x="247650" y="333375"/>
                </a:cubicBezTo>
                <a:cubicBezTo>
                  <a:pt x="238125" y="327025"/>
                  <a:pt x="230466" y="315464"/>
                  <a:pt x="219075" y="314325"/>
                </a:cubicBezTo>
                <a:cubicBezTo>
                  <a:pt x="171021" y="309520"/>
                  <a:pt x="151814" y="324143"/>
                  <a:pt x="114300" y="342900"/>
                </a:cubicBezTo>
                <a:cubicBezTo>
                  <a:pt x="107950" y="352425"/>
                  <a:pt x="101904" y="362160"/>
                  <a:pt x="95250" y="371475"/>
                </a:cubicBezTo>
                <a:cubicBezTo>
                  <a:pt x="86023" y="384393"/>
                  <a:pt x="63562" y="394008"/>
                  <a:pt x="66675" y="409575"/>
                </a:cubicBezTo>
                <a:cubicBezTo>
                  <a:pt x="69242" y="422412"/>
                  <a:pt x="91895" y="416758"/>
                  <a:pt x="104775" y="419100"/>
                </a:cubicBezTo>
                <a:cubicBezTo>
                  <a:pt x="126864" y="423116"/>
                  <a:pt x="149225" y="425450"/>
                  <a:pt x="171450" y="428625"/>
                </a:cubicBezTo>
                <a:cubicBezTo>
                  <a:pt x="62732" y="564522"/>
                  <a:pt x="200201" y="396280"/>
                  <a:pt x="95250" y="514350"/>
                </a:cubicBezTo>
                <a:cubicBezTo>
                  <a:pt x="2220" y="619008"/>
                  <a:pt x="102346" y="516779"/>
                  <a:pt x="28575" y="590550"/>
                </a:cubicBezTo>
                <a:cubicBezTo>
                  <a:pt x="38100" y="603250"/>
                  <a:pt x="41398" y="626681"/>
                  <a:pt x="57150" y="628650"/>
                </a:cubicBezTo>
                <a:cubicBezTo>
                  <a:pt x="106769" y="634852"/>
                  <a:pt x="173626" y="618956"/>
                  <a:pt x="219075" y="590550"/>
                </a:cubicBezTo>
                <a:cubicBezTo>
                  <a:pt x="232537" y="582136"/>
                  <a:pt x="244475" y="571500"/>
                  <a:pt x="257175" y="561975"/>
                </a:cubicBezTo>
                <a:cubicBezTo>
                  <a:pt x="244475" y="555625"/>
                  <a:pt x="233164" y="541164"/>
                  <a:pt x="219075" y="542925"/>
                </a:cubicBezTo>
                <a:cubicBezTo>
                  <a:pt x="203323" y="544894"/>
                  <a:pt x="193028" y="561169"/>
                  <a:pt x="180975" y="571500"/>
                </a:cubicBezTo>
                <a:cubicBezTo>
                  <a:pt x="152454" y="595946"/>
                  <a:pt x="152947" y="599255"/>
                  <a:pt x="133350" y="628650"/>
                </a:cubicBezTo>
                <a:cubicBezTo>
                  <a:pt x="146050" y="635000"/>
                  <a:pt x="157361" y="645939"/>
                  <a:pt x="171450" y="647700"/>
                </a:cubicBezTo>
                <a:cubicBezTo>
                  <a:pt x="180148" y="648787"/>
                  <a:pt x="251990" y="624028"/>
                  <a:pt x="180975" y="647700"/>
                </a:cubicBezTo>
                <a:cubicBezTo>
                  <a:pt x="171450" y="654050"/>
                  <a:pt x="162339" y="661070"/>
                  <a:pt x="152400" y="666750"/>
                </a:cubicBezTo>
                <a:cubicBezTo>
                  <a:pt x="140072" y="673795"/>
                  <a:pt x="125659" y="677281"/>
                  <a:pt x="114300" y="685800"/>
                </a:cubicBezTo>
                <a:cubicBezTo>
                  <a:pt x="99932" y="696576"/>
                  <a:pt x="88900" y="711200"/>
                  <a:pt x="76200" y="723900"/>
                </a:cubicBezTo>
                <a:cubicBezTo>
                  <a:pt x="69850" y="739775"/>
                  <a:pt x="63153" y="755516"/>
                  <a:pt x="57150" y="771525"/>
                </a:cubicBezTo>
                <a:cubicBezTo>
                  <a:pt x="53625" y="780926"/>
                  <a:pt x="47625" y="790060"/>
                  <a:pt x="47625" y="800100"/>
                </a:cubicBezTo>
                <a:cubicBezTo>
                  <a:pt x="47625" y="810140"/>
                  <a:pt x="53975" y="819150"/>
                  <a:pt x="57150" y="828675"/>
                </a:cubicBezTo>
                <a:cubicBezTo>
                  <a:pt x="98425" y="825500"/>
                  <a:pt x="139578" y="819150"/>
                  <a:pt x="180975" y="819150"/>
                </a:cubicBezTo>
                <a:cubicBezTo>
                  <a:pt x="197164" y="819150"/>
                  <a:pt x="147079" y="820095"/>
                  <a:pt x="133350" y="828675"/>
                </a:cubicBezTo>
                <a:cubicBezTo>
                  <a:pt x="119888" y="837089"/>
                  <a:pt x="114300" y="854075"/>
                  <a:pt x="104775" y="866775"/>
                </a:cubicBezTo>
                <a:cubicBezTo>
                  <a:pt x="120400" y="877192"/>
                  <a:pt x="169019" y="906906"/>
                  <a:pt x="171450" y="923925"/>
                </a:cubicBezTo>
                <a:cubicBezTo>
                  <a:pt x="173355" y="937260"/>
                  <a:pt x="152400" y="942975"/>
                  <a:pt x="142875" y="952500"/>
                </a:cubicBezTo>
                <a:cubicBezTo>
                  <a:pt x="139700" y="968375"/>
                  <a:pt x="137277" y="984419"/>
                  <a:pt x="133350" y="1000125"/>
                </a:cubicBezTo>
                <a:cubicBezTo>
                  <a:pt x="130915" y="1009865"/>
                  <a:pt x="114845" y="1033190"/>
                  <a:pt x="123825" y="1028700"/>
                </a:cubicBezTo>
                <a:cubicBezTo>
                  <a:pt x="138024" y="1021600"/>
                  <a:pt x="143594" y="1003809"/>
                  <a:pt x="152400" y="990600"/>
                </a:cubicBezTo>
                <a:cubicBezTo>
                  <a:pt x="190824" y="932964"/>
                  <a:pt x="173127" y="955870"/>
                  <a:pt x="200025" y="895350"/>
                </a:cubicBezTo>
                <a:cubicBezTo>
                  <a:pt x="205792" y="882375"/>
                  <a:pt x="213482" y="870301"/>
                  <a:pt x="219075" y="857250"/>
                </a:cubicBezTo>
                <a:cubicBezTo>
                  <a:pt x="223030" y="848022"/>
                  <a:pt x="222328" y="836515"/>
                  <a:pt x="228600" y="828675"/>
                </a:cubicBezTo>
                <a:cubicBezTo>
                  <a:pt x="235751" y="819736"/>
                  <a:pt x="257175" y="821073"/>
                  <a:pt x="257175" y="809625"/>
                </a:cubicBezTo>
                <a:cubicBezTo>
                  <a:pt x="257175" y="800100"/>
                  <a:pt x="238125" y="809625"/>
                  <a:pt x="228600" y="809625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/>
          <p:cNvSpPr/>
          <p:nvPr/>
        </p:nvSpPr>
        <p:spPr>
          <a:xfrm rot="10800000">
            <a:off x="6873257" y="2960610"/>
            <a:ext cx="567261" cy="1321375"/>
          </a:xfrm>
          <a:custGeom>
            <a:avLst/>
            <a:gdLst>
              <a:gd name="connsiteX0" fmla="*/ 167060 w 567261"/>
              <a:gd name="connsiteY0" fmla="*/ 39854 h 982829"/>
              <a:gd name="connsiteX1" fmla="*/ 119435 w 567261"/>
              <a:gd name="connsiteY1" fmla="*/ 49379 h 982829"/>
              <a:gd name="connsiteX2" fmla="*/ 119435 w 567261"/>
              <a:gd name="connsiteY2" fmla="*/ 106529 h 982829"/>
              <a:gd name="connsiteX3" fmla="*/ 157535 w 567261"/>
              <a:gd name="connsiteY3" fmla="*/ 116054 h 982829"/>
              <a:gd name="connsiteX4" fmla="*/ 186110 w 567261"/>
              <a:gd name="connsiteY4" fmla="*/ 125579 h 982829"/>
              <a:gd name="connsiteX5" fmla="*/ 519485 w 567261"/>
              <a:gd name="connsiteY5" fmla="*/ 87479 h 982829"/>
              <a:gd name="connsiteX6" fmla="*/ 557585 w 567261"/>
              <a:gd name="connsiteY6" fmla="*/ 58904 h 982829"/>
              <a:gd name="connsiteX7" fmla="*/ 529010 w 567261"/>
              <a:gd name="connsiteY7" fmla="*/ 39854 h 982829"/>
              <a:gd name="connsiteX8" fmla="*/ 500435 w 567261"/>
              <a:gd name="connsiteY8" fmla="*/ 77954 h 982829"/>
              <a:gd name="connsiteX9" fmla="*/ 433760 w 567261"/>
              <a:gd name="connsiteY9" fmla="*/ 135104 h 982829"/>
              <a:gd name="connsiteX10" fmla="*/ 414710 w 567261"/>
              <a:gd name="connsiteY10" fmla="*/ 97004 h 982829"/>
              <a:gd name="connsiteX11" fmla="*/ 386135 w 567261"/>
              <a:gd name="connsiteY11" fmla="*/ 87479 h 982829"/>
              <a:gd name="connsiteX12" fmla="*/ 271835 w 567261"/>
              <a:gd name="connsiteY12" fmla="*/ 106529 h 982829"/>
              <a:gd name="connsiteX13" fmla="*/ 119435 w 567261"/>
              <a:gd name="connsiteY13" fmla="*/ 163679 h 982829"/>
              <a:gd name="connsiteX14" fmla="*/ 148010 w 567261"/>
              <a:gd name="connsiteY14" fmla="*/ 106529 h 982829"/>
              <a:gd name="connsiteX15" fmla="*/ 167060 w 567261"/>
              <a:gd name="connsiteY15" fmla="*/ 58904 h 982829"/>
              <a:gd name="connsiteX16" fmla="*/ 138485 w 567261"/>
              <a:gd name="connsiteY16" fmla="*/ 68429 h 982829"/>
              <a:gd name="connsiteX17" fmla="*/ 157535 w 567261"/>
              <a:gd name="connsiteY17" fmla="*/ 97004 h 982829"/>
              <a:gd name="connsiteX18" fmla="*/ 367085 w 567261"/>
              <a:gd name="connsiteY18" fmla="*/ 49379 h 982829"/>
              <a:gd name="connsiteX19" fmla="*/ 281360 w 567261"/>
              <a:gd name="connsiteY19" fmla="*/ 30329 h 982829"/>
              <a:gd name="connsiteX20" fmla="*/ 271835 w 567261"/>
              <a:gd name="connsiteY20" fmla="*/ 68429 h 982829"/>
              <a:gd name="connsiteX21" fmla="*/ 243260 w 567261"/>
              <a:gd name="connsiteY21" fmla="*/ 106529 h 982829"/>
              <a:gd name="connsiteX22" fmla="*/ 252785 w 567261"/>
              <a:gd name="connsiteY22" fmla="*/ 173204 h 982829"/>
              <a:gd name="connsiteX23" fmla="*/ 309935 w 567261"/>
              <a:gd name="connsiteY23" fmla="*/ 154154 h 982829"/>
              <a:gd name="connsiteX24" fmla="*/ 128960 w 567261"/>
              <a:gd name="connsiteY24" fmla="*/ 154154 h 982829"/>
              <a:gd name="connsiteX25" fmla="*/ 90860 w 567261"/>
              <a:gd name="connsiteY25" fmla="*/ 201779 h 982829"/>
              <a:gd name="connsiteX26" fmla="*/ 62285 w 567261"/>
              <a:gd name="connsiteY26" fmla="*/ 277979 h 982829"/>
              <a:gd name="connsiteX27" fmla="*/ 24185 w 567261"/>
              <a:gd name="connsiteY27" fmla="*/ 335129 h 982829"/>
              <a:gd name="connsiteX28" fmla="*/ 5135 w 567261"/>
              <a:gd name="connsiteY28" fmla="*/ 401804 h 982829"/>
              <a:gd name="connsiteX29" fmla="*/ 14660 w 567261"/>
              <a:gd name="connsiteY29" fmla="*/ 516104 h 982829"/>
              <a:gd name="connsiteX30" fmla="*/ 167060 w 567261"/>
              <a:gd name="connsiteY30" fmla="*/ 411329 h 982829"/>
              <a:gd name="connsiteX31" fmla="*/ 186110 w 567261"/>
              <a:gd name="connsiteY31" fmla="*/ 382754 h 982829"/>
              <a:gd name="connsiteX32" fmla="*/ 176585 w 567261"/>
              <a:gd name="connsiteY32" fmla="*/ 316079 h 982829"/>
              <a:gd name="connsiteX33" fmla="*/ 157535 w 567261"/>
              <a:gd name="connsiteY33" fmla="*/ 344654 h 982829"/>
              <a:gd name="connsiteX34" fmla="*/ 195635 w 567261"/>
              <a:gd name="connsiteY34" fmla="*/ 373229 h 982829"/>
              <a:gd name="connsiteX35" fmla="*/ 224210 w 567261"/>
              <a:gd name="connsiteY35" fmla="*/ 363704 h 982829"/>
              <a:gd name="connsiteX36" fmla="*/ 195635 w 567261"/>
              <a:gd name="connsiteY36" fmla="*/ 344654 h 982829"/>
              <a:gd name="connsiteX37" fmla="*/ 109910 w 567261"/>
              <a:gd name="connsiteY37" fmla="*/ 449429 h 982829"/>
              <a:gd name="connsiteX38" fmla="*/ 128960 w 567261"/>
              <a:gd name="connsiteY38" fmla="*/ 487529 h 982829"/>
              <a:gd name="connsiteX39" fmla="*/ 233735 w 567261"/>
              <a:gd name="connsiteY39" fmla="*/ 487529 h 982829"/>
              <a:gd name="connsiteX40" fmla="*/ 271835 w 567261"/>
              <a:gd name="connsiteY40" fmla="*/ 458954 h 982829"/>
              <a:gd name="connsiteX41" fmla="*/ 281360 w 567261"/>
              <a:gd name="connsiteY41" fmla="*/ 430379 h 982829"/>
              <a:gd name="connsiteX42" fmla="*/ 319460 w 567261"/>
              <a:gd name="connsiteY42" fmla="*/ 363704 h 982829"/>
              <a:gd name="connsiteX43" fmla="*/ 338510 w 567261"/>
              <a:gd name="connsiteY43" fmla="*/ 287504 h 982829"/>
              <a:gd name="connsiteX44" fmla="*/ 328985 w 567261"/>
              <a:gd name="connsiteY44" fmla="*/ 201779 h 982829"/>
              <a:gd name="connsiteX45" fmla="*/ 138485 w 567261"/>
              <a:gd name="connsiteY45" fmla="*/ 249404 h 982829"/>
              <a:gd name="connsiteX46" fmla="*/ 90860 w 567261"/>
              <a:gd name="connsiteY46" fmla="*/ 335129 h 982829"/>
              <a:gd name="connsiteX47" fmla="*/ 100385 w 567261"/>
              <a:gd name="connsiteY47" fmla="*/ 373229 h 982829"/>
              <a:gd name="connsiteX48" fmla="*/ 214685 w 567261"/>
              <a:gd name="connsiteY48" fmla="*/ 316079 h 982829"/>
              <a:gd name="connsiteX49" fmla="*/ 281360 w 567261"/>
              <a:gd name="connsiteY49" fmla="*/ 249404 h 982829"/>
              <a:gd name="connsiteX50" fmla="*/ 252785 w 567261"/>
              <a:gd name="connsiteY50" fmla="*/ 239879 h 982829"/>
              <a:gd name="connsiteX51" fmla="*/ 214685 w 567261"/>
              <a:gd name="connsiteY51" fmla="*/ 277979 h 982829"/>
              <a:gd name="connsiteX52" fmla="*/ 186110 w 567261"/>
              <a:gd name="connsiteY52" fmla="*/ 373229 h 982829"/>
              <a:gd name="connsiteX53" fmla="*/ 252785 w 567261"/>
              <a:gd name="connsiteY53" fmla="*/ 392279 h 982829"/>
              <a:gd name="connsiteX54" fmla="*/ 271835 w 567261"/>
              <a:gd name="connsiteY54" fmla="*/ 363704 h 982829"/>
              <a:gd name="connsiteX55" fmla="*/ 262310 w 567261"/>
              <a:gd name="connsiteY55" fmla="*/ 392279 h 982829"/>
              <a:gd name="connsiteX56" fmla="*/ 214685 w 567261"/>
              <a:gd name="connsiteY56" fmla="*/ 458954 h 982829"/>
              <a:gd name="connsiteX57" fmla="*/ 205160 w 567261"/>
              <a:gd name="connsiteY57" fmla="*/ 497054 h 982829"/>
              <a:gd name="connsiteX58" fmla="*/ 195635 w 567261"/>
              <a:gd name="connsiteY58" fmla="*/ 525629 h 982829"/>
              <a:gd name="connsiteX59" fmla="*/ 205160 w 567261"/>
              <a:gd name="connsiteY59" fmla="*/ 630404 h 982829"/>
              <a:gd name="connsiteX60" fmla="*/ 233735 w 567261"/>
              <a:gd name="connsiteY60" fmla="*/ 639929 h 982829"/>
              <a:gd name="connsiteX61" fmla="*/ 300410 w 567261"/>
              <a:gd name="connsiteY61" fmla="*/ 630404 h 982829"/>
              <a:gd name="connsiteX62" fmla="*/ 262310 w 567261"/>
              <a:gd name="connsiteY62" fmla="*/ 611354 h 982829"/>
              <a:gd name="connsiteX63" fmla="*/ 195635 w 567261"/>
              <a:gd name="connsiteY63" fmla="*/ 649454 h 982829"/>
              <a:gd name="connsiteX64" fmla="*/ 176585 w 567261"/>
              <a:gd name="connsiteY64" fmla="*/ 687554 h 982829"/>
              <a:gd name="connsiteX65" fmla="*/ 167060 w 567261"/>
              <a:gd name="connsiteY65" fmla="*/ 716129 h 982829"/>
              <a:gd name="connsiteX66" fmla="*/ 262310 w 567261"/>
              <a:gd name="connsiteY66" fmla="*/ 706604 h 982829"/>
              <a:gd name="connsiteX67" fmla="*/ 262310 w 567261"/>
              <a:gd name="connsiteY67" fmla="*/ 582779 h 982829"/>
              <a:gd name="connsiteX68" fmla="*/ 224210 w 567261"/>
              <a:gd name="connsiteY68" fmla="*/ 573254 h 982829"/>
              <a:gd name="connsiteX69" fmla="*/ 186110 w 567261"/>
              <a:gd name="connsiteY69" fmla="*/ 582779 h 982829"/>
              <a:gd name="connsiteX70" fmla="*/ 167060 w 567261"/>
              <a:gd name="connsiteY70" fmla="*/ 630404 h 982829"/>
              <a:gd name="connsiteX71" fmla="*/ 138485 w 567261"/>
              <a:gd name="connsiteY71" fmla="*/ 668504 h 982829"/>
              <a:gd name="connsiteX72" fmla="*/ 109910 w 567261"/>
              <a:gd name="connsiteY72" fmla="*/ 735179 h 982829"/>
              <a:gd name="connsiteX73" fmla="*/ 128960 w 567261"/>
              <a:gd name="connsiteY73" fmla="*/ 763754 h 982829"/>
              <a:gd name="connsiteX74" fmla="*/ 262310 w 567261"/>
              <a:gd name="connsiteY74" fmla="*/ 754229 h 982829"/>
              <a:gd name="connsiteX75" fmla="*/ 290885 w 567261"/>
              <a:gd name="connsiteY75" fmla="*/ 716129 h 982829"/>
              <a:gd name="connsiteX76" fmla="*/ 309935 w 567261"/>
              <a:gd name="connsiteY76" fmla="*/ 687554 h 982829"/>
              <a:gd name="connsiteX77" fmla="*/ 319460 w 567261"/>
              <a:gd name="connsiteY77" fmla="*/ 658979 h 982829"/>
              <a:gd name="connsiteX78" fmla="*/ 338510 w 567261"/>
              <a:gd name="connsiteY78" fmla="*/ 620879 h 982829"/>
              <a:gd name="connsiteX79" fmla="*/ 328985 w 567261"/>
              <a:gd name="connsiteY79" fmla="*/ 573254 h 982829"/>
              <a:gd name="connsiteX80" fmla="*/ 271835 w 567261"/>
              <a:gd name="connsiteY80" fmla="*/ 630404 h 982829"/>
              <a:gd name="connsiteX81" fmla="*/ 233735 w 567261"/>
              <a:gd name="connsiteY81" fmla="*/ 706604 h 982829"/>
              <a:gd name="connsiteX82" fmla="*/ 224210 w 567261"/>
              <a:gd name="connsiteY82" fmla="*/ 754229 h 982829"/>
              <a:gd name="connsiteX83" fmla="*/ 214685 w 567261"/>
              <a:gd name="connsiteY83" fmla="*/ 782804 h 982829"/>
              <a:gd name="connsiteX84" fmla="*/ 224210 w 567261"/>
              <a:gd name="connsiteY84" fmla="*/ 830429 h 982829"/>
              <a:gd name="connsiteX85" fmla="*/ 281360 w 567261"/>
              <a:gd name="connsiteY85" fmla="*/ 820904 h 982829"/>
              <a:gd name="connsiteX86" fmla="*/ 338510 w 567261"/>
              <a:gd name="connsiteY86" fmla="*/ 754229 h 982829"/>
              <a:gd name="connsiteX87" fmla="*/ 290885 w 567261"/>
              <a:gd name="connsiteY87" fmla="*/ 763754 h 982829"/>
              <a:gd name="connsiteX88" fmla="*/ 271835 w 567261"/>
              <a:gd name="connsiteY88" fmla="*/ 792329 h 982829"/>
              <a:gd name="connsiteX89" fmla="*/ 224210 w 567261"/>
              <a:gd name="connsiteY89" fmla="*/ 830429 h 982829"/>
              <a:gd name="connsiteX90" fmla="*/ 195635 w 567261"/>
              <a:gd name="connsiteY90" fmla="*/ 859004 h 982829"/>
              <a:gd name="connsiteX91" fmla="*/ 167060 w 567261"/>
              <a:gd name="connsiteY91" fmla="*/ 944729 h 982829"/>
              <a:gd name="connsiteX92" fmla="*/ 195635 w 567261"/>
              <a:gd name="connsiteY92" fmla="*/ 963779 h 982829"/>
              <a:gd name="connsiteX93" fmla="*/ 243260 w 567261"/>
              <a:gd name="connsiteY93" fmla="*/ 954254 h 982829"/>
              <a:gd name="connsiteX94" fmla="*/ 271835 w 567261"/>
              <a:gd name="connsiteY94" fmla="*/ 935204 h 982829"/>
              <a:gd name="connsiteX95" fmla="*/ 300410 w 567261"/>
              <a:gd name="connsiteY95" fmla="*/ 925679 h 982829"/>
              <a:gd name="connsiteX96" fmla="*/ 328985 w 567261"/>
              <a:gd name="connsiteY96" fmla="*/ 897104 h 982829"/>
              <a:gd name="connsiteX97" fmla="*/ 252785 w 567261"/>
              <a:gd name="connsiteY97" fmla="*/ 887579 h 982829"/>
              <a:gd name="connsiteX98" fmla="*/ 214685 w 567261"/>
              <a:gd name="connsiteY98" fmla="*/ 944729 h 982829"/>
              <a:gd name="connsiteX99" fmla="*/ 205160 w 567261"/>
              <a:gd name="connsiteY99" fmla="*/ 973304 h 982829"/>
              <a:gd name="connsiteX100" fmla="*/ 233735 w 567261"/>
              <a:gd name="connsiteY100" fmla="*/ 982829 h 982829"/>
              <a:gd name="connsiteX101" fmla="*/ 290885 w 567261"/>
              <a:gd name="connsiteY101" fmla="*/ 935204 h 982829"/>
              <a:gd name="connsiteX102" fmla="*/ 319460 w 567261"/>
              <a:gd name="connsiteY102" fmla="*/ 897104 h 982829"/>
              <a:gd name="connsiteX103" fmla="*/ 357560 w 567261"/>
              <a:gd name="connsiteY103" fmla="*/ 878054 h 982829"/>
              <a:gd name="connsiteX104" fmla="*/ 376610 w 567261"/>
              <a:gd name="connsiteY104" fmla="*/ 849479 h 982829"/>
              <a:gd name="connsiteX105" fmla="*/ 338510 w 567261"/>
              <a:gd name="connsiteY105" fmla="*/ 849479 h 982829"/>
              <a:gd name="connsiteX106" fmla="*/ 309935 w 567261"/>
              <a:gd name="connsiteY106" fmla="*/ 878054 h 982829"/>
              <a:gd name="connsiteX107" fmla="*/ 357560 w 567261"/>
              <a:gd name="connsiteY107" fmla="*/ 868529 h 982829"/>
              <a:gd name="connsiteX108" fmla="*/ 328985 w 567261"/>
              <a:gd name="connsiteY108" fmla="*/ 868529 h 98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67261" h="982829">
                <a:moveTo>
                  <a:pt x="167060" y="39854"/>
                </a:moveTo>
                <a:cubicBezTo>
                  <a:pt x="151185" y="43029"/>
                  <a:pt x="133491" y="41347"/>
                  <a:pt x="119435" y="49379"/>
                </a:cubicBezTo>
                <a:cubicBezTo>
                  <a:pt x="92081" y="65010"/>
                  <a:pt x="95989" y="90898"/>
                  <a:pt x="119435" y="106529"/>
                </a:cubicBezTo>
                <a:cubicBezTo>
                  <a:pt x="130327" y="113791"/>
                  <a:pt x="144948" y="112458"/>
                  <a:pt x="157535" y="116054"/>
                </a:cubicBezTo>
                <a:cubicBezTo>
                  <a:pt x="167189" y="118812"/>
                  <a:pt x="176585" y="122404"/>
                  <a:pt x="186110" y="125579"/>
                </a:cubicBezTo>
                <a:cubicBezTo>
                  <a:pt x="225194" y="122884"/>
                  <a:pt x="430731" y="131856"/>
                  <a:pt x="519485" y="87479"/>
                </a:cubicBezTo>
                <a:cubicBezTo>
                  <a:pt x="533684" y="80379"/>
                  <a:pt x="544885" y="68429"/>
                  <a:pt x="557585" y="58904"/>
                </a:cubicBezTo>
                <a:cubicBezTo>
                  <a:pt x="563797" y="40269"/>
                  <a:pt x="586568" y="-1259"/>
                  <a:pt x="529010" y="39854"/>
                </a:cubicBezTo>
                <a:cubicBezTo>
                  <a:pt x="516092" y="49081"/>
                  <a:pt x="510889" y="66007"/>
                  <a:pt x="500435" y="77954"/>
                </a:cubicBezTo>
                <a:cubicBezTo>
                  <a:pt x="468099" y="114910"/>
                  <a:pt x="468446" y="111980"/>
                  <a:pt x="433760" y="135104"/>
                </a:cubicBezTo>
                <a:cubicBezTo>
                  <a:pt x="427410" y="122404"/>
                  <a:pt x="424750" y="107044"/>
                  <a:pt x="414710" y="97004"/>
                </a:cubicBezTo>
                <a:cubicBezTo>
                  <a:pt x="407610" y="89904"/>
                  <a:pt x="396153" y="86811"/>
                  <a:pt x="386135" y="87479"/>
                </a:cubicBezTo>
                <a:cubicBezTo>
                  <a:pt x="347595" y="90048"/>
                  <a:pt x="309935" y="100179"/>
                  <a:pt x="271835" y="106529"/>
                </a:cubicBezTo>
                <a:cubicBezTo>
                  <a:pt x="144065" y="149119"/>
                  <a:pt x="193456" y="126668"/>
                  <a:pt x="119435" y="163679"/>
                </a:cubicBezTo>
                <a:cubicBezTo>
                  <a:pt x="148337" y="120327"/>
                  <a:pt x="131109" y="151598"/>
                  <a:pt x="148010" y="106529"/>
                </a:cubicBezTo>
                <a:cubicBezTo>
                  <a:pt x="154013" y="90520"/>
                  <a:pt x="171207" y="75491"/>
                  <a:pt x="167060" y="58904"/>
                </a:cubicBezTo>
                <a:cubicBezTo>
                  <a:pt x="164625" y="49164"/>
                  <a:pt x="148010" y="65254"/>
                  <a:pt x="138485" y="68429"/>
                </a:cubicBezTo>
                <a:cubicBezTo>
                  <a:pt x="144835" y="77954"/>
                  <a:pt x="146100" y="96459"/>
                  <a:pt x="157535" y="97004"/>
                </a:cubicBezTo>
                <a:cubicBezTo>
                  <a:pt x="323541" y="104909"/>
                  <a:pt x="301917" y="114547"/>
                  <a:pt x="367085" y="49379"/>
                </a:cubicBezTo>
                <a:cubicBezTo>
                  <a:pt x="355179" y="1754"/>
                  <a:pt x="362322" y="-23646"/>
                  <a:pt x="281360" y="30329"/>
                </a:cubicBezTo>
                <a:cubicBezTo>
                  <a:pt x="270468" y="37591"/>
                  <a:pt x="277689" y="56720"/>
                  <a:pt x="271835" y="68429"/>
                </a:cubicBezTo>
                <a:cubicBezTo>
                  <a:pt x="264735" y="82628"/>
                  <a:pt x="252785" y="93829"/>
                  <a:pt x="243260" y="106529"/>
                </a:cubicBezTo>
                <a:cubicBezTo>
                  <a:pt x="240988" y="115617"/>
                  <a:pt x="217703" y="168819"/>
                  <a:pt x="252785" y="173204"/>
                </a:cubicBezTo>
                <a:cubicBezTo>
                  <a:pt x="272710" y="175695"/>
                  <a:pt x="290885" y="160504"/>
                  <a:pt x="309935" y="154154"/>
                </a:cubicBezTo>
                <a:cubicBezTo>
                  <a:pt x="239150" y="138424"/>
                  <a:pt x="201425" y="117921"/>
                  <a:pt x="128960" y="154154"/>
                </a:cubicBezTo>
                <a:cubicBezTo>
                  <a:pt x="110776" y="163246"/>
                  <a:pt x="103560" y="185904"/>
                  <a:pt x="90860" y="201779"/>
                </a:cubicBezTo>
                <a:cubicBezTo>
                  <a:pt x="81335" y="227179"/>
                  <a:pt x="74417" y="253716"/>
                  <a:pt x="62285" y="277979"/>
                </a:cubicBezTo>
                <a:cubicBezTo>
                  <a:pt x="52046" y="298457"/>
                  <a:pt x="33779" y="314341"/>
                  <a:pt x="24185" y="335129"/>
                </a:cubicBezTo>
                <a:cubicBezTo>
                  <a:pt x="14499" y="356116"/>
                  <a:pt x="11485" y="379579"/>
                  <a:pt x="5135" y="401804"/>
                </a:cubicBezTo>
                <a:cubicBezTo>
                  <a:pt x="8310" y="439904"/>
                  <a:pt x="-13629" y="490386"/>
                  <a:pt x="14660" y="516104"/>
                </a:cubicBezTo>
                <a:cubicBezTo>
                  <a:pt x="84231" y="579351"/>
                  <a:pt x="154905" y="429562"/>
                  <a:pt x="167060" y="411329"/>
                </a:cubicBezTo>
                <a:lnTo>
                  <a:pt x="186110" y="382754"/>
                </a:lnTo>
                <a:cubicBezTo>
                  <a:pt x="182935" y="360529"/>
                  <a:pt x="190055" y="334040"/>
                  <a:pt x="176585" y="316079"/>
                </a:cubicBezTo>
                <a:cubicBezTo>
                  <a:pt x="169716" y="306921"/>
                  <a:pt x="153915" y="333794"/>
                  <a:pt x="157535" y="344654"/>
                </a:cubicBezTo>
                <a:cubicBezTo>
                  <a:pt x="162555" y="359714"/>
                  <a:pt x="182935" y="363704"/>
                  <a:pt x="195635" y="373229"/>
                </a:cubicBezTo>
                <a:cubicBezTo>
                  <a:pt x="205160" y="370054"/>
                  <a:pt x="224210" y="373744"/>
                  <a:pt x="224210" y="363704"/>
                </a:cubicBezTo>
                <a:cubicBezTo>
                  <a:pt x="224210" y="352256"/>
                  <a:pt x="205874" y="339534"/>
                  <a:pt x="195635" y="344654"/>
                </a:cubicBezTo>
                <a:cubicBezTo>
                  <a:pt x="144492" y="370226"/>
                  <a:pt x="131464" y="406321"/>
                  <a:pt x="109910" y="449429"/>
                </a:cubicBezTo>
                <a:cubicBezTo>
                  <a:pt x="116260" y="462129"/>
                  <a:pt x="118920" y="477489"/>
                  <a:pt x="128960" y="487529"/>
                </a:cubicBezTo>
                <a:cubicBezTo>
                  <a:pt x="150495" y="509064"/>
                  <a:pt x="227433" y="488317"/>
                  <a:pt x="233735" y="487529"/>
                </a:cubicBezTo>
                <a:cubicBezTo>
                  <a:pt x="246435" y="478004"/>
                  <a:pt x="261672" y="471150"/>
                  <a:pt x="271835" y="458954"/>
                </a:cubicBezTo>
                <a:cubicBezTo>
                  <a:pt x="278263" y="451241"/>
                  <a:pt x="276870" y="439359"/>
                  <a:pt x="281360" y="430379"/>
                </a:cubicBezTo>
                <a:cubicBezTo>
                  <a:pt x="329189" y="334720"/>
                  <a:pt x="269363" y="480596"/>
                  <a:pt x="319460" y="363704"/>
                </a:cubicBezTo>
                <a:cubicBezTo>
                  <a:pt x="330443" y="338076"/>
                  <a:pt x="332919" y="315457"/>
                  <a:pt x="338510" y="287504"/>
                </a:cubicBezTo>
                <a:cubicBezTo>
                  <a:pt x="335335" y="258929"/>
                  <a:pt x="356260" y="210871"/>
                  <a:pt x="328985" y="201779"/>
                </a:cubicBezTo>
                <a:cubicBezTo>
                  <a:pt x="244084" y="173479"/>
                  <a:pt x="194222" y="212246"/>
                  <a:pt x="138485" y="249404"/>
                </a:cubicBezTo>
                <a:cubicBezTo>
                  <a:pt x="119288" y="275000"/>
                  <a:pt x="94656" y="300964"/>
                  <a:pt x="90860" y="335129"/>
                </a:cubicBezTo>
                <a:cubicBezTo>
                  <a:pt x="89414" y="348140"/>
                  <a:pt x="97210" y="360529"/>
                  <a:pt x="100385" y="373229"/>
                </a:cubicBezTo>
                <a:cubicBezTo>
                  <a:pt x="224222" y="345710"/>
                  <a:pt x="156282" y="380322"/>
                  <a:pt x="214685" y="316079"/>
                </a:cubicBezTo>
                <a:cubicBezTo>
                  <a:pt x="235828" y="292822"/>
                  <a:pt x="281360" y="249404"/>
                  <a:pt x="281360" y="249404"/>
                </a:cubicBezTo>
                <a:cubicBezTo>
                  <a:pt x="271835" y="246229"/>
                  <a:pt x="262013" y="235924"/>
                  <a:pt x="252785" y="239879"/>
                </a:cubicBezTo>
                <a:cubicBezTo>
                  <a:pt x="236277" y="246954"/>
                  <a:pt x="223926" y="262578"/>
                  <a:pt x="214685" y="277979"/>
                </a:cubicBezTo>
                <a:cubicBezTo>
                  <a:pt x="204747" y="294543"/>
                  <a:pt x="191866" y="350203"/>
                  <a:pt x="186110" y="373229"/>
                </a:cubicBezTo>
                <a:cubicBezTo>
                  <a:pt x="198422" y="410166"/>
                  <a:pt x="192117" y="422613"/>
                  <a:pt x="252785" y="392279"/>
                </a:cubicBezTo>
                <a:cubicBezTo>
                  <a:pt x="263024" y="387159"/>
                  <a:pt x="260387" y="363704"/>
                  <a:pt x="271835" y="363704"/>
                </a:cubicBezTo>
                <a:cubicBezTo>
                  <a:pt x="281875" y="363704"/>
                  <a:pt x="266800" y="383299"/>
                  <a:pt x="262310" y="392279"/>
                </a:cubicBezTo>
                <a:cubicBezTo>
                  <a:pt x="255346" y="406207"/>
                  <a:pt x="221157" y="450325"/>
                  <a:pt x="214685" y="458954"/>
                </a:cubicBezTo>
                <a:cubicBezTo>
                  <a:pt x="211510" y="471654"/>
                  <a:pt x="208756" y="484467"/>
                  <a:pt x="205160" y="497054"/>
                </a:cubicBezTo>
                <a:cubicBezTo>
                  <a:pt x="202402" y="506708"/>
                  <a:pt x="195635" y="515589"/>
                  <a:pt x="195635" y="525629"/>
                </a:cubicBezTo>
                <a:cubicBezTo>
                  <a:pt x="195635" y="560698"/>
                  <a:pt x="194070" y="597135"/>
                  <a:pt x="205160" y="630404"/>
                </a:cubicBezTo>
                <a:cubicBezTo>
                  <a:pt x="208335" y="639929"/>
                  <a:pt x="224210" y="636754"/>
                  <a:pt x="233735" y="639929"/>
                </a:cubicBezTo>
                <a:cubicBezTo>
                  <a:pt x="255960" y="636754"/>
                  <a:pt x="284535" y="646279"/>
                  <a:pt x="300410" y="630404"/>
                </a:cubicBezTo>
                <a:cubicBezTo>
                  <a:pt x="310450" y="620364"/>
                  <a:pt x="276509" y="611354"/>
                  <a:pt x="262310" y="611354"/>
                </a:cubicBezTo>
                <a:cubicBezTo>
                  <a:pt x="250225" y="611354"/>
                  <a:pt x="206795" y="642014"/>
                  <a:pt x="195635" y="649454"/>
                </a:cubicBezTo>
                <a:cubicBezTo>
                  <a:pt x="189285" y="662154"/>
                  <a:pt x="182178" y="674503"/>
                  <a:pt x="176585" y="687554"/>
                </a:cubicBezTo>
                <a:cubicBezTo>
                  <a:pt x="172630" y="696782"/>
                  <a:pt x="157259" y="713951"/>
                  <a:pt x="167060" y="716129"/>
                </a:cubicBezTo>
                <a:cubicBezTo>
                  <a:pt x="198209" y="723051"/>
                  <a:pt x="230560" y="709779"/>
                  <a:pt x="262310" y="706604"/>
                </a:cubicBezTo>
                <a:cubicBezTo>
                  <a:pt x="272980" y="663922"/>
                  <a:pt x="286080" y="630318"/>
                  <a:pt x="262310" y="582779"/>
                </a:cubicBezTo>
                <a:cubicBezTo>
                  <a:pt x="256456" y="571070"/>
                  <a:pt x="236910" y="576429"/>
                  <a:pt x="224210" y="573254"/>
                </a:cubicBezTo>
                <a:cubicBezTo>
                  <a:pt x="211510" y="576429"/>
                  <a:pt x="195367" y="573522"/>
                  <a:pt x="186110" y="582779"/>
                </a:cubicBezTo>
                <a:cubicBezTo>
                  <a:pt x="174020" y="594869"/>
                  <a:pt x="175363" y="615458"/>
                  <a:pt x="167060" y="630404"/>
                </a:cubicBezTo>
                <a:cubicBezTo>
                  <a:pt x="159350" y="644281"/>
                  <a:pt x="146899" y="655042"/>
                  <a:pt x="138485" y="668504"/>
                </a:cubicBezTo>
                <a:cubicBezTo>
                  <a:pt x="121671" y="695407"/>
                  <a:pt x="119169" y="707401"/>
                  <a:pt x="109910" y="735179"/>
                </a:cubicBezTo>
                <a:cubicBezTo>
                  <a:pt x="116260" y="744704"/>
                  <a:pt x="117601" y="762334"/>
                  <a:pt x="128960" y="763754"/>
                </a:cubicBezTo>
                <a:cubicBezTo>
                  <a:pt x="173179" y="769281"/>
                  <a:pt x="219558" y="766803"/>
                  <a:pt x="262310" y="754229"/>
                </a:cubicBezTo>
                <a:cubicBezTo>
                  <a:pt x="277540" y="749750"/>
                  <a:pt x="281658" y="729047"/>
                  <a:pt x="290885" y="716129"/>
                </a:cubicBezTo>
                <a:cubicBezTo>
                  <a:pt x="297539" y="706814"/>
                  <a:pt x="304815" y="697793"/>
                  <a:pt x="309935" y="687554"/>
                </a:cubicBezTo>
                <a:cubicBezTo>
                  <a:pt x="314425" y="678574"/>
                  <a:pt x="315505" y="668207"/>
                  <a:pt x="319460" y="658979"/>
                </a:cubicBezTo>
                <a:cubicBezTo>
                  <a:pt x="325053" y="645928"/>
                  <a:pt x="332160" y="633579"/>
                  <a:pt x="338510" y="620879"/>
                </a:cubicBezTo>
                <a:cubicBezTo>
                  <a:pt x="335335" y="605004"/>
                  <a:pt x="345012" y="570964"/>
                  <a:pt x="328985" y="573254"/>
                </a:cubicBezTo>
                <a:cubicBezTo>
                  <a:pt x="302315" y="577064"/>
                  <a:pt x="290885" y="611354"/>
                  <a:pt x="271835" y="630404"/>
                </a:cubicBezTo>
                <a:cubicBezTo>
                  <a:pt x="251755" y="650484"/>
                  <a:pt x="233735" y="706604"/>
                  <a:pt x="233735" y="706604"/>
                </a:cubicBezTo>
                <a:cubicBezTo>
                  <a:pt x="230560" y="722479"/>
                  <a:pt x="228137" y="738523"/>
                  <a:pt x="224210" y="754229"/>
                </a:cubicBezTo>
                <a:cubicBezTo>
                  <a:pt x="221775" y="763969"/>
                  <a:pt x="214685" y="772764"/>
                  <a:pt x="214685" y="782804"/>
                </a:cubicBezTo>
                <a:cubicBezTo>
                  <a:pt x="214685" y="798993"/>
                  <a:pt x="221035" y="814554"/>
                  <a:pt x="224210" y="830429"/>
                </a:cubicBezTo>
                <a:cubicBezTo>
                  <a:pt x="243260" y="827254"/>
                  <a:pt x="263712" y="828748"/>
                  <a:pt x="281360" y="820904"/>
                </a:cubicBezTo>
                <a:cubicBezTo>
                  <a:pt x="287208" y="818305"/>
                  <a:pt x="341866" y="759263"/>
                  <a:pt x="338510" y="754229"/>
                </a:cubicBezTo>
                <a:cubicBezTo>
                  <a:pt x="329530" y="740759"/>
                  <a:pt x="306760" y="760579"/>
                  <a:pt x="290885" y="763754"/>
                </a:cubicBezTo>
                <a:cubicBezTo>
                  <a:pt x="284535" y="773279"/>
                  <a:pt x="279930" y="784234"/>
                  <a:pt x="271835" y="792329"/>
                </a:cubicBezTo>
                <a:cubicBezTo>
                  <a:pt x="257460" y="806704"/>
                  <a:pt x="239510" y="817042"/>
                  <a:pt x="224210" y="830429"/>
                </a:cubicBezTo>
                <a:cubicBezTo>
                  <a:pt x="214073" y="839299"/>
                  <a:pt x="205160" y="849479"/>
                  <a:pt x="195635" y="859004"/>
                </a:cubicBezTo>
                <a:cubicBezTo>
                  <a:pt x="194450" y="861967"/>
                  <a:pt x="163331" y="933543"/>
                  <a:pt x="167060" y="944729"/>
                </a:cubicBezTo>
                <a:cubicBezTo>
                  <a:pt x="170680" y="955589"/>
                  <a:pt x="186110" y="957429"/>
                  <a:pt x="195635" y="963779"/>
                </a:cubicBezTo>
                <a:cubicBezTo>
                  <a:pt x="211510" y="960604"/>
                  <a:pt x="228101" y="959938"/>
                  <a:pt x="243260" y="954254"/>
                </a:cubicBezTo>
                <a:cubicBezTo>
                  <a:pt x="253979" y="950234"/>
                  <a:pt x="261596" y="940324"/>
                  <a:pt x="271835" y="935204"/>
                </a:cubicBezTo>
                <a:cubicBezTo>
                  <a:pt x="280815" y="930714"/>
                  <a:pt x="290885" y="928854"/>
                  <a:pt x="300410" y="925679"/>
                </a:cubicBezTo>
                <a:cubicBezTo>
                  <a:pt x="309935" y="916154"/>
                  <a:pt x="331627" y="910313"/>
                  <a:pt x="328985" y="897104"/>
                </a:cubicBezTo>
                <a:cubicBezTo>
                  <a:pt x="321869" y="861526"/>
                  <a:pt x="265299" y="884451"/>
                  <a:pt x="252785" y="887579"/>
                </a:cubicBezTo>
                <a:cubicBezTo>
                  <a:pt x="240085" y="906629"/>
                  <a:pt x="225804" y="924715"/>
                  <a:pt x="214685" y="944729"/>
                </a:cubicBezTo>
                <a:cubicBezTo>
                  <a:pt x="209809" y="953506"/>
                  <a:pt x="200670" y="964324"/>
                  <a:pt x="205160" y="973304"/>
                </a:cubicBezTo>
                <a:cubicBezTo>
                  <a:pt x="209650" y="982284"/>
                  <a:pt x="224210" y="979654"/>
                  <a:pt x="233735" y="982829"/>
                </a:cubicBezTo>
                <a:cubicBezTo>
                  <a:pt x="263130" y="963232"/>
                  <a:pt x="266439" y="963725"/>
                  <a:pt x="290885" y="935204"/>
                </a:cubicBezTo>
                <a:cubicBezTo>
                  <a:pt x="301216" y="923151"/>
                  <a:pt x="307407" y="907435"/>
                  <a:pt x="319460" y="897104"/>
                </a:cubicBezTo>
                <a:cubicBezTo>
                  <a:pt x="330241" y="887863"/>
                  <a:pt x="344860" y="884404"/>
                  <a:pt x="357560" y="878054"/>
                </a:cubicBezTo>
                <a:cubicBezTo>
                  <a:pt x="363910" y="868529"/>
                  <a:pt x="369281" y="858273"/>
                  <a:pt x="376610" y="849479"/>
                </a:cubicBezTo>
                <a:cubicBezTo>
                  <a:pt x="410442" y="808881"/>
                  <a:pt x="438822" y="806488"/>
                  <a:pt x="338510" y="849479"/>
                </a:cubicBezTo>
                <a:cubicBezTo>
                  <a:pt x="328985" y="859004"/>
                  <a:pt x="307293" y="864845"/>
                  <a:pt x="309935" y="878054"/>
                </a:cubicBezTo>
                <a:cubicBezTo>
                  <a:pt x="321967" y="938213"/>
                  <a:pt x="368328" y="884681"/>
                  <a:pt x="357560" y="868529"/>
                </a:cubicBezTo>
                <a:cubicBezTo>
                  <a:pt x="352276" y="860604"/>
                  <a:pt x="338510" y="868529"/>
                  <a:pt x="328985" y="868529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/>
          <p:cNvSpPr/>
          <p:nvPr/>
        </p:nvSpPr>
        <p:spPr>
          <a:xfrm rot="11027790">
            <a:off x="6511653" y="2960610"/>
            <a:ext cx="355800" cy="1301407"/>
          </a:xfrm>
          <a:custGeom>
            <a:avLst/>
            <a:gdLst>
              <a:gd name="connsiteX0" fmla="*/ 171450 w 355800"/>
              <a:gd name="connsiteY0" fmla="*/ 105521 h 1301407"/>
              <a:gd name="connsiteX1" fmla="*/ 180975 w 355800"/>
              <a:gd name="connsiteY1" fmla="*/ 153146 h 1301407"/>
              <a:gd name="connsiteX2" fmla="*/ 209550 w 355800"/>
              <a:gd name="connsiteY2" fmla="*/ 143621 h 1301407"/>
              <a:gd name="connsiteX3" fmla="*/ 257175 w 355800"/>
              <a:gd name="connsiteY3" fmla="*/ 86471 h 1301407"/>
              <a:gd name="connsiteX4" fmla="*/ 238125 w 355800"/>
              <a:gd name="connsiteY4" fmla="*/ 19796 h 1301407"/>
              <a:gd name="connsiteX5" fmla="*/ 209550 w 355800"/>
              <a:gd name="connsiteY5" fmla="*/ 746 h 1301407"/>
              <a:gd name="connsiteX6" fmla="*/ 161925 w 355800"/>
              <a:gd name="connsiteY6" fmla="*/ 48371 h 1301407"/>
              <a:gd name="connsiteX7" fmla="*/ 152400 w 355800"/>
              <a:gd name="connsiteY7" fmla="*/ 76946 h 1301407"/>
              <a:gd name="connsiteX8" fmla="*/ 123825 w 355800"/>
              <a:gd name="connsiteY8" fmla="*/ 115046 h 1301407"/>
              <a:gd name="connsiteX9" fmla="*/ 104775 w 355800"/>
              <a:gd name="connsiteY9" fmla="*/ 143621 h 1301407"/>
              <a:gd name="connsiteX10" fmla="*/ 142875 w 355800"/>
              <a:gd name="connsiteY10" fmla="*/ 210296 h 1301407"/>
              <a:gd name="connsiteX11" fmla="*/ 171450 w 355800"/>
              <a:gd name="connsiteY11" fmla="*/ 191246 h 1301407"/>
              <a:gd name="connsiteX12" fmla="*/ 219075 w 355800"/>
              <a:gd name="connsiteY12" fmla="*/ 105521 h 1301407"/>
              <a:gd name="connsiteX13" fmla="*/ 180975 w 355800"/>
              <a:gd name="connsiteY13" fmla="*/ 19796 h 1301407"/>
              <a:gd name="connsiteX14" fmla="*/ 114300 w 355800"/>
              <a:gd name="connsiteY14" fmla="*/ 48371 h 1301407"/>
              <a:gd name="connsiteX15" fmla="*/ 19050 w 355800"/>
              <a:gd name="connsiteY15" fmla="*/ 162671 h 1301407"/>
              <a:gd name="connsiteX16" fmla="*/ 9525 w 355800"/>
              <a:gd name="connsiteY16" fmla="*/ 191246 h 1301407"/>
              <a:gd name="connsiteX17" fmla="*/ 19050 w 355800"/>
              <a:gd name="connsiteY17" fmla="*/ 219821 h 1301407"/>
              <a:gd name="connsiteX18" fmla="*/ 123825 w 355800"/>
              <a:gd name="connsiteY18" fmla="*/ 229346 h 1301407"/>
              <a:gd name="connsiteX19" fmla="*/ 142875 w 355800"/>
              <a:gd name="connsiteY19" fmla="*/ 200771 h 1301407"/>
              <a:gd name="connsiteX20" fmla="*/ 114300 w 355800"/>
              <a:gd name="connsiteY20" fmla="*/ 191246 h 1301407"/>
              <a:gd name="connsiteX21" fmla="*/ 95250 w 355800"/>
              <a:gd name="connsiteY21" fmla="*/ 248396 h 1301407"/>
              <a:gd name="connsiteX22" fmla="*/ 76200 w 355800"/>
              <a:gd name="connsiteY22" fmla="*/ 315071 h 1301407"/>
              <a:gd name="connsiteX23" fmla="*/ 104775 w 355800"/>
              <a:gd name="connsiteY23" fmla="*/ 334121 h 1301407"/>
              <a:gd name="connsiteX24" fmla="*/ 142875 w 355800"/>
              <a:gd name="connsiteY24" fmla="*/ 276971 h 1301407"/>
              <a:gd name="connsiteX25" fmla="*/ 95250 w 355800"/>
              <a:gd name="connsiteY25" fmla="*/ 257921 h 1301407"/>
              <a:gd name="connsiteX26" fmla="*/ 28575 w 355800"/>
              <a:gd name="connsiteY26" fmla="*/ 324596 h 1301407"/>
              <a:gd name="connsiteX27" fmla="*/ 9525 w 355800"/>
              <a:gd name="connsiteY27" fmla="*/ 391271 h 1301407"/>
              <a:gd name="connsiteX28" fmla="*/ 19050 w 355800"/>
              <a:gd name="connsiteY28" fmla="*/ 438896 h 1301407"/>
              <a:gd name="connsiteX29" fmla="*/ 47625 w 355800"/>
              <a:gd name="connsiteY29" fmla="*/ 448421 h 1301407"/>
              <a:gd name="connsiteX30" fmla="*/ 85725 w 355800"/>
              <a:gd name="connsiteY30" fmla="*/ 457946 h 1301407"/>
              <a:gd name="connsiteX31" fmla="*/ 133350 w 355800"/>
              <a:gd name="connsiteY31" fmla="*/ 448421 h 1301407"/>
              <a:gd name="connsiteX32" fmla="*/ 200025 w 355800"/>
              <a:gd name="connsiteY32" fmla="*/ 372221 h 1301407"/>
              <a:gd name="connsiteX33" fmla="*/ 200025 w 355800"/>
              <a:gd name="connsiteY33" fmla="*/ 286496 h 1301407"/>
              <a:gd name="connsiteX34" fmla="*/ 142875 w 355800"/>
              <a:gd name="connsiteY34" fmla="*/ 296021 h 1301407"/>
              <a:gd name="connsiteX35" fmla="*/ 38100 w 355800"/>
              <a:gd name="connsiteY35" fmla="*/ 419846 h 1301407"/>
              <a:gd name="connsiteX36" fmla="*/ 0 w 355800"/>
              <a:gd name="connsiteY36" fmla="*/ 515096 h 1301407"/>
              <a:gd name="connsiteX37" fmla="*/ 47625 w 355800"/>
              <a:gd name="connsiteY37" fmla="*/ 610346 h 1301407"/>
              <a:gd name="connsiteX38" fmla="*/ 95250 w 355800"/>
              <a:gd name="connsiteY38" fmla="*/ 600821 h 1301407"/>
              <a:gd name="connsiteX39" fmla="*/ 161925 w 355800"/>
              <a:gd name="connsiteY39" fmla="*/ 515096 h 1301407"/>
              <a:gd name="connsiteX40" fmla="*/ 180975 w 355800"/>
              <a:gd name="connsiteY40" fmla="*/ 457946 h 1301407"/>
              <a:gd name="connsiteX41" fmla="*/ 152400 w 355800"/>
              <a:gd name="connsiteY41" fmla="*/ 438896 h 1301407"/>
              <a:gd name="connsiteX42" fmla="*/ 104775 w 355800"/>
              <a:gd name="connsiteY42" fmla="*/ 476996 h 1301407"/>
              <a:gd name="connsiteX43" fmla="*/ 57150 w 355800"/>
              <a:gd name="connsiteY43" fmla="*/ 581771 h 1301407"/>
              <a:gd name="connsiteX44" fmla="*/ 47625 w 355800"/>
              <a:gd name="connsiteY44" fmla="*/ 619871 h 1301407"/>
              <a:gd name="connsiteX45" fmla="*/ 228600 w 355800"/>
              <a:gd name="connsiteY45" fmla="*/ 629396 h 1301407"/>
              <a:gd name="connsiteX46" fmla="*/ 266700 w 355800"/>
              <a:gd name="connsiteY46" fmla="*/ 581771 h 1301407"/>
              <a:gd name="connsiteX47" fmla="*/ 257175 w 355800"/>
              <a:gd name="connsiteY47" fmla="*/ 543671 h 1301407"/>
              <a:gd name="connsiteX48" fmla="*/ 200025 w 355800"/>
              <a:gd name="connsiteY48" fmla="*/ 572246 h 1301407"/>
              <a:gd name="connsiteX49" fmla="*/ 152400 w 355800"/>
              <a:gd name="connsiteY49" fmla="*/ 638921 h 1301407"/>
              <a:gd name="connsiteX50" fmla="*/ 123825 w 355800"/>
              <a:gd name="connsiteY50" fmla="*/ 715121 h 1301407"/>
              <a:gd name="connsiteX51" fmla="*/ 133350 w 355800"/>
              <a:gd name="connsiteY51" fmla="*/ 762746 h 1301407"/>
              <a:gd name="connsiteX52" fmla="*/ 171450 w 355800"/>
              <a:gd name="connsiteY52" fmla="*/ 753221 h 1301407"/>
              <a:gd name="connsiteX53" fmla="*/ 180975 w 355800"/>
              <a:gd name="connsiteY53" fmla="*/ 724646 h 1301407"/>
              <a:gd name="connsiteX54" fmla="*/ 142875 w 355800"/>
              <a:gd name="connsiteY54" fmla="*/ 743696 h 1301407"/>
              <a:gd name="connsiteX55" fmla="*/ 114300 w 355800"/>
              <a:gd name="connsiteY55" fmla="*/ 772271 h 1301407"/>
              <a:gd name="connsiteX56" fmla="*/ 95250 w 355800"/>
              <a:gd name="connsiteY56" fmla="*/ 819896 h 1301407"/>
              <a:gd name="connsiteX57" fmla="*/ 85725 w 355800"/>
              <a:gd name="connsiteY57" fmla="*/ 848471 h 1301407"/>
              <a:gd name="connsiteX58" fmla="*/ 95250 w 355800"/>
              <a:gd name="connsiteY58" fmla="*/ 915146 h 1301407"/>
              <a:gd name="connsiteX59" fmla="*/ 123825 w 355800"/>
              <a:gd name="connsiteY59" fmla="*/ 934196 h 1301407"/>
              <a:gd name="connsiteX60" fmla="*/ 152400 w 355800"/>
              <a:gd name="connsiteY60" fmla="*/ 877046 h 1301407"/>
              <a:gd name="connsiteX61" fmla="*/ 142875 w 355800"/>
              <a:gd name="connsiteY61" fmla="*/ 848471 h 1301407"/>
              <a:gd name="connsiteX62" fmla="*/ 114300 w 355800"/>
              <a:gd name="connsiteY62" fmla="*/ 877046 h 1301407"/>
              <a:gd name="connsiteX63" fmla="*/ 57150 w 355800"/>
              <a:gd name="connsiteY63" fmla="*/ 953246 h 1301407"/>
              <a:gd name="connsiteX64" fmla="*/ 76200 w 355800"/>
              <a:gd name="connsiteY64" fmla="*/ 1010396 h 1301407"/>
              <a:gd name="connsiteX65" fmla="*/ 133350 w 355800"/>
              <a:gd name="connsiteY65" fmla="*/ 1029446 h 1301407"/>
              <a:gd name="connsiteX66" fmla="*/ 209550 w 355800"/>
              <a:gd name="connsiteY66" fmla="*/ 981821 h 1301407"/>
              <a:gd name="connsiteX67" fmla="*/ 228600 w 355800"/>
              <a:gd name="connsiteY67" fmla="*/ 924671 h 1301407"/>
              <a:gd name="connsiteX68" fmla="*/ 219075 w 355800"/>
              <a:gd name="connsiteY68" fmla="*/ 896096 h 1301407"/>
              <a:gd name="connsiteX69" fmla="*/ 104775 w 355800"/>
              <a:gd name="connsiteY69" fmla="*/ 1000871 h 1301407"/>
              <a:gd name="connsiteX70" fmla="*/ 47625 w 355800"/>
              <a:gd name="connsiteY70" fmla="*/ 1096121 h 1301407"/>
              <a:gd name="connsiteX71" fmla="*/ 38100 w 355800"/>
              <a:gd name="connsiteY71" fmla="*/ 1134221 h 1301407"/>
              <a:gd name="connsiteX72" fmla="*/ 200025 w 355800"/>
              <a:gd name="connsiteY72" fmla="*/ 1162796 h 1301407"/>
              <a:gd name="connsiteX73" fmla="*/ 219075 w 355800"/>
              <a:gd name="connsiteY73" fmla="*/ 1134221 h 1301407"/>
              <a:gd name="connsiteX74" fmla="*/ 247650 w 355800"/>
              <a:gd name="connsiteY74" fmla="*/ 1105646 h 1301407"/>
              <a:gd name="connsiteX75" fmla="*/ 257175 w 355800"/>
              <a:gd name="connsiteY75" fmla="*/ 1077071 h 1301407"/>
              <a:gd name="connsiteX76" fmla="*/ 247650 w 355800"/>
              <a:gd name="connsiteY76" fmla="*/ 991346 h 1301407"/>
              <a:gd name="connsiteX77" fmla="*/ 209550 w 355800"/>
              <a:gd name="connsiteY77" fmla="*/ 1000871 h 1301407"/>
              <a:gd name="connsiteX78" fmla="*/ 133350 w 355800"/>
              <a:gd name="connsiteY78" fmla="*/ 1153271 h 1301407"/>
              <a:gd name="connsiteX79" fmla="*/ 123825 w 355800"/>
              <a:gd name="connsiteY79" fmla="*/ 1200896 h 1301407"/>
              <a:gd name="connsiteX80" fmla="*/ 333375 w 355800"/>
              <a:gd name="connsiteY80" fmla="*/ 1210421 h 1301407"/>
              <a:gd name="connsiteX81" fmla="*/ 352425 w 355800"/>
              <a:gd name="connsiteY81" fmla="*/ 1181846 h 1301407"/>
              <a:gd name="connsiteX82" fmla="*/ 295275 w 355800"/>
              <a:gd name="connsiteY82" fmla="*/ 1200896 h 1301407"/>
              <a:gd name="connsiteX83" fmla="*/ 276225 w 355800"/>
              <a:gd name="connsiteY83" fmla="*/ 1238996 h 1301407"/>
              <a:gd name="connsiteX84" fmla="*/ 257175 w 355800"/>
              <a:gd name="connsiteY84" fmla="*/ 1267571 h 1301407"/>
              <a:gd name="connsiteX85" fmla="*/ 257175 w 355800"/>
              <a:gd name="connsiteY85" fmla="*/ 1258046 h 1301407"/>
              <a:gd name="connsiteX86" fmla="*/ 247650 w 355800"/>
              <a:gd name="connsiteY86" fmla="*/ 1191371 h 130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55800" h="1301407">
                <a:moveTo>
                  <a:pt x="171450" y="105521"/>
                </a:moveTo>
                <a:cubicBezTo>
                  <a:pt x="174625" y="121396"/>
                  <a:pt x="169527" y="141698"/>
                  <a:pt x="180975" y="153146"/>
                </a:cubicBezTo>
                <a:cubicBezTo>
                  <a:pt x="188075" y="160246"/>
                  <a:pt x="201196" y="149190"/>
                  <a:pt x="209550" y="143621"/>
                </a:cubicBezTo>
                <a:cubicBezTo>
                  <a:pt x="231552" y="128953"/>
                  <a:pt x="243118" y="107556"/>
                  <a:pt x="257175" y="86471"/>
                </a:cubicBezTo>
                <a:cubicBezTo>
                  <a:pt x="250825" y="64246"/>
                  <a:pt x="249350" y="40002"/>
                  <a:pt x="238125" y="19796"/>
                </a:cubicBezTo>
                <a:cubicBezTo>
                  <a:pt x="232566" y="9789"/>
                  <a:pt x="220269" y="-3274"/>
                  <a:pt x="209550" y="746"/>
                </a:cubicBezTo>
                <a:cubicBezTo>
                  <a:pt x="188529" y="8629"/>
                  <a:pt x="177800" y="32496"/>
                  <a:pt x="161925" y="48371"/>
                </a:cubicBezTo>
                <a:cubicBezTo>
                  <a:pt x="158750" y="57896"/>
                  <a:pt x="157381" y="68229"/>
                  <a:pt x="152400" y="76946"/>
                </a:cubicBezTo>
                <a:cubicBezTo>
                  <a:pt x="144524" y="90729"/>
                  <a:pt x="133052" y="102128"/>
                  <a:pt x="123825" y="115046"/>
                </a:cubicBezTo>
                <a:cubicBezTo>
                  <a:pt x="117171" y="124361"/>
                  <a:pt x="111125" y="134096"/>
                  <a:pt x="104775" y="143621"/>
                </a:cubicBezTo>
                <a:cubicBezTo>
                  <a:pt x="108636" y="166790"/>
                  <a:pt x="99781" y="217478"/>
                  <a:pt x="142875" y="210296"/>
                </a:cubicBezTo>
                <a:cubicBezTo>
                  <a:pt x="154167" y="208414"/>
                  <a:pt x="161925" y="197596"/>
                  <a:pt x="171450" y="191246"/>
                </a:cubicBezTo>
                <a:cubicBezTo>
                  <a:pt x="215119" y="125742"/>
                  <a:pt x="202310" y="155816"/>
                  <a:pt x="219075" y="105521"/>
                </a:cubicBezTo>
                <a:cubicBezTo>
                  <a:pt x="217938" y="97563"/>
                  <a:pt x="223127" y="15581"/>
                  <a:pt x="180975" y="19796"/>
                </a:cubicBezTo>
                <a:cubicBezTo>
                  <a:pt x="156915" y="22202"/>
                  <a:pt x="136525" y="38846"/>
                  <a:pt x="114300" y="48371"/>
                </a:cubicBezTo>
                <a:cubicBezTo>
                  <a:pt x="64367" y="98304"/>
                  <a:pt x="52203" y="102996"/>
                  <a:pt x="19050" y="162671"/>
                </a:cubicBezTo>
                <a:cubicBezTo>
                  <a:pt x="14174" y="171448"/>
                  <a:pt x="12700" y="181721"/>
                  <a:pt x="9525" y="191246"/>
                </a:cubicBezTo>
                <a:cubicBezTo>
                  <a:pt x="12700" y="200771"/>
                  <a:pt x="12778" y="211981"/>
                  <a:pt x="19050" y="219821"/>
                </a:cubicBezTo>
                <a:cubicBezTo>
                  <a:pt x="47765" y="255715"/>
                  <a:pt x="83578" y="234377"/>
                  <a:pt x="123825" y="229346"/>
                </a:cubicBezTo>
                <a:cubicBezTo>
                  <a:pt x="130175" y="219821"/>
                  <a:pt x="145651" y="211877"/>
                  <a:pt x="142875" y="200771"/>
                </a:cubicBezTo>
                <a:cubicBezTo>
                  <a:pt x="140440" y="191031"/>
                  <a:pt x="121400" y="184146"/>
                  <a:pt x="114300" y="191246"/>
                </a:cubicBezTo>
                <a:cubicBezTo>
                  <a:pt x="100101" y="205445"/>
                  <a:pt x="101600" y="229346"/>
                  <a:pt x="95250" y="248396"/>
                </a:cubicBezTo>
                <a:cubicBezTo>
                  <a:pt x="81585" y="289390"/>
                  <a:pt x="88160" y="267231"/>
                  <a:pt x="76200" y="315071"/>
                </a:cubicBezTo>
                <a:cubicBezTo>
                  <a:pt x="85725" y="321421"/>
                  <a:pt x="94836" y="339801"/>
                  <a:pt x="104775" y="334121"/>
                </a:cubicBezTo>
                <a:cubicBezTo>
                  <a:pt x="124654" y="322762"/>
                  <a:pt x="130175" y="296021"/>
                  <a:pt x="142875" y="276971"/>
                </a:cubicBezTo>
                <a:cubicBezTo>
                  <a:pt x="174378" y="229716"/>
                  <a:pt x="173258" y="246777"/>
                  <a:pt x="95250" y="257921"/>
                </a:cubicBezTo>
                <a:cubicBezTo>
                  <a:pt x="59315" y="281878"/>
                  <a:pt x="56857" y="279345"/>
                  <a:pt x="28575" y="324596"/>
                </a:cubicBezTo>
                <a:cubicBezTo>
                  <a:pt x="22881" y="333706"/>
                  <a:pt x="11092" y="385003"/>
                  <a:pt x="9525" y="391271"/>
                </a:cubicBezTo>
                <a:cubicBezTo>
                  <a:pt x="12700" y="407146"/>
                  <a:pt x="10070" y="425426"/>
                  <a:pt x="19050" y="438896"/>
                </a:cubicBezTo>
                <a:cubicBezTo>
                  <a:pt x="24619" y="447250"/>
                  <a:pt x="37971" y="445663"/>
                  <a:pt x="47625" y="448421"/>
                </a:cubicBezTo>
                <a:cubicBezTo>
                  <a:pt x="60212" y="452017"/>
                  <a:pt x="73025" y="454771"/>
                  <a:pt x="85725" y="457946"/>
                </a:cubicBezTo>
                <a:cubicBezTo>
                  <a:pt x="101600" y="454771"/>
                  <a:pt x="118556" y="454996"/>
                  <a:pt x="133350" y="448421"/>
                </a:cubicBezTo>
                <a:cubicBezTo>
                  <a:pt x="173033" y="430784"/>
                  <a:pt x="178708" y="407749"/>
                  <a:pt x="200025" y="372221"/>
                </a:cubicBezTo>
                <a:cubicBezTo>
                  <a:pt x="204004" y="356305"/>
                  <a:pt x="223832" y="300100"/>
                  <a:pt x="200025" y="286496"/>
                </a:cubicBezTo>
                <a:cubicBezTo>
                  <a:pt x="183257" y="276914"/>
                  <a:pt x="161925" y="292846"/>
                  <a:pt x="142875" y="296021"/>
                </a:cubicBezTo>
                <a:cubicBezTo>
                  <a:pt x="79177" y="359719"/>
                  <a:pt x="115802" y="319944"/>
                  <a:pt x="38100" y="419846"/>
                </a:cubicBezTo>
                <a:cubicBezTo>
                  <a:pt x="17106" y="446839"/>
                  <a:pt x="0" y="515096"/>
                  <a:pt x="0" y="515096"/>
                </a:cubicBezTo>
                <a:cubicBezTo>
                  <a:pt x="9060" y="555865"/>
                  <a:pt x="-4546" y="610346"/>
                  <a:pt x="47625" y="610346"/>
                </a:cubicBezTo>
                <a:cubicBezTo>
                  <a:pt x="63814" y="610346"/>
                  <a:pt x="79375" y="603996"/>
                  <a:pt x="95250" y="600821"/>
                </a:cubicBezTo>
                <a:cubicBezTo>
                  <a:pt x="126608" y="569463"/>
                  <a:pt x="139139" y="560668"/>
                  <a:pt x="161925" y="515096"/>
                </a:cubicBezTo>
                <a:cubicBezTo>
                  <a:pt x="170905" y="497135"/>
                  <a:pt x="180975" y="457946"/>
                  <a:pt x="180975" y="457946"/>
                </a:cubicBezTo>
                <a:cubicBezTo>
                  <a:pt x="171450" y="451596"/>
                  <a:pt x="163506" y="436120"/>
                  <a:pt x="152400" y="438896"/>
                </a:cubicBezTo>
                <a:cubicBezTo>
                  <a:pt x="132677" y="443827"/>
                  <a:pt x="116973" y="460732"/>
                  <a:pt x="104775" y="476996"/>
                </a:cubicBezTo>
                <a:cubicBezTo>
                  <a:pt x="87368" y="500205"/>
                  <a:pt x="66752" y="548165"/>
                  <a:pt x="57150" y="581771"/>
                </a:cubicBezTo>
                <a:cubicBezTo>
                  <a:pt x="53554" y="594358"/>
                  <a:pt x="50800" y="607171"/>
                  <a:pt x="47625" y="619871"/>
                </a:cubicBezTo>
                <a:cubicBezTo>
                  <a:pt x="73357" y="697066"/>
                  <a:pt x="58493" y="683521"/>
                  <a:pt x="228600" y="629396"/>
                </a:cubicBezTo>
                <a:cubicBezTo>
                  <a:pt x="247973" y="623232"/>
                  <a:pt x="254000" y="597646"/>
                  <a:pt x="266700" y="581771"/>
                </a:cubicBezTo>
                <a:cubicBezTo>
                  <a:pt x="263525" y="569071"/>
                  <a:pt x="267648" y="551526"/>
                  <a:pt x="257175" y="543671"/>
                </a:cubicBezTo>
                <a:cubicBezTo>
                  <a:pt x="247896" y="536712"/>
                  <a:pt x="202570" y="570549"/>
                  <a:pt x="200025" y="572246"/>
                </a:cubicBezTo>
                <a:cubicBezTo>
                  <a:pt x="147815" y="676666"/>
                  <a:pt x="216759" y="548819"/>
                  <a:pt x="152400" y="638921"/>
                </a:cubicBezTo>
                <a:cubicBezTo>
                  <a:pt x="133243" y="665741"/>
                  <a:pt x="131495" y="684440"/>
                  <a:pt x="123825" y="715121"/>
                </a:cubicBezTo>
                <a:cubicBezTo>
                  <a:pt x="127000" y="730996"/>
                  <a:pt x="120708" y="752633"/>
                  <a:pt x="133350" y="762746"/>
                </a:cubicBezTo>
                <a:cubicBezTo>
                  <a:pt x="143572" y="770924"/>
                  <a:pt x="161228" y="761399"/>
                  <a:pt x="171450" y="753221"/>
                </a:cubicBezTo>
                <a:cubicBezTo>
                  <a:pt x="179290" y="746949"/>
                  <a:pt x="190500" y="727821"/>
                  <a:pt x="180975" y="724646"/>
                </a:cubicBezTo>
                <a:cubicBezTo>
                  <a:pt x="167505" y="720156"/>
                  <a:pt x="154429" y="735443"/>
                  <a:pt x="142875" y="743696"/>
                </a:cubicBezTo>
                <a:cubicBezTo>
                  <a:pt x="131914" y="751526"/>
                  <a:pt x="123825" y="762746"/>
                  <a:pt x="114300" y="772271"/>
                </a:cubicBezTo>
                <a:cubicBezTo>
                  <a:pt x="107950" y="788146"/>
                  <a:pt x="101253" y="803887"/>
                  <a:pt x="95250" y="819896"/>
                </a:cubicBezTo>
                <a:cubicBezTo>
                  <a:pt x="91725" y="829297"/>
                  <a:pt x="85725" y="838431"/>
                  <a:pt x="85725" y="848471"/>
                </a:cubicBezTo>
                <a:cubicBezTo>
                  <a:pt x="85725" y="870922"/>
                  <a:pt x="86132" y="894630"/>
                  <a:pt x="95250" y="915146"/>
                </a:cubicBezTo>
                <a:cubicBezTo>
                  <a:pt x="99899" y="925607"/>
                  <a:pt x="114300" y="927846"/>
                  <a:pt x="123825" y="934196"/>
                </a:cubicBezTo>
                <a:cubicBezTo>
                  <a:pt x="133457" y="919749"/>
                  <a:pt x="152400" y="896764"/>
                  <a:pt x="152400" y="877046"/>
                </a:cubicBezTo>
                <a:cubicBezTo>
                  <a:pt x="152400" y="867006"/>
                  <a:pt x="146050" y="857996"/>
                  <a:pt x="142875" y="848471"/>
                </a:cubicBezTo>
                <a:cubicBezTo>
                  <a:pt x="133350" y="857996"/>
                  <a:pt x="123170" y="866909"/>
                  <a:pt x="114300" y="877046"/>
                </a:cubicBezTo>
                <a:cubicBezTo>
                  <a:pt x="82624" y="913247"/>
                  <a:pt x="79833" y="919222"/>
                  <a:pt x="57150" y="953246"/>
                </a:cubicBezTo>
                <a:cubicBezTo>
                  <a:pt x="63500" y="972296"/>
                  <a:pt x="62001" y="996197"/>
                  <a:pt x="76200" y="1010396"/>
                </a:cubicBezTo>
                <a:cubicBezTo>
                  <a:pt x="90399" y="1024595"/>
                  <a:pt x="133350" y="1029446"/>
                  <a:pt x="133350" y="1029446"/>
                </a:cubicBezTo>
                <a:cubicBezTo>
                  <a:pt x="182080" y="1019700"/>
                  <a:pt x="185442" y="1030036"/>
                  <a:pt x="209550" y="981821"/>
                </a:cubicBezTo>
                <a:cubicBezTo>
                  <a:pt x="218530" y="963860"/>
                  <a:pt x="228600" y="924671"/>
                  <a:pt x="228600" y="924671"/>
                </a:cubicBezTo>
                <a:cubicBezTo>
                  <a:pt x="225425" y="915146"/>
                  <a:pt x="228979" y="897747"/>
                  <a:pt x="219075" y="896096"/>
                </a:cubicBezTo>
                <a:cubicBezTo>
                  <a:pt x="169534" y="887839"/>
                  <a:pt x="114840" y="987931"/>
                  <a:pt x="104775" y="1000871"/>
                </a:cubicBezTo>
                <a:cubicBezTo>
                  <a:pt x="82043" y="1030098"/>
                  <a:pt x="47625" y="1096121"/>
                  <a:pt x="47625" y="1096121"/>
                </a:cubicBezTo>
                <a:cubicBezTo>
                  <a:pt x="44450" y="1108821"/>
                  <a:pt x="36476" y="1121231"/>
                  <a:pt x="38100" y="1134221"/>
                </a:cubicBezTo>
                <a:cubicBezTo>
                  <a:pt x="48449" y="1217016"/>
                  <a:pt x="143985" y="1166532"/>
                  <a:pt x="200025" y="1162796"/>
                </a:cubicBezTo>
                <a:cubicBezTo>
                  <a:pt x="206375" y="1153271"/>
                  <a:pt x="211746" y="1143015"/>
                  <a:pt x="219075" y="1134221"/>
                </a:cubicBezTo>
                <a:cubicBezTo>
                  <a:pt x="227699" y="1123873"/>
                  <a:pt x="240178" y="1116854"/>
                  <a:pt x="247650" y="1105646"/>
                </a:cubicBezTo>
                <a:cubicBezTo>
                  <a:pt x="253219" y="1097292"/>
                  <a:pt x="254000" y="1086596"/>
                  <a:pt x="257175" y="1077071"/>
                </a:cubicBezTo>
                <a:cubicBezTo>
                  <a:pt x="254000" y="1048496"/>
                  <a:pt x="262888" y="1015727"/>
                  <a:pt x="247650" y="991346"/>
                </a:cubicBezTo>
                <a:cubicBezTo>
                  <a:pt x="240712" y="980245"/>
                  <a:pt x="218356" y="991185"/>
                  <a:pt x="209550" y="1000871"/>
                </a:cubicBezTo>
                <a:cubicBezTo>
                  <a:pt x="171699" y="1042507"/>
                  <a:pt x="148040" y="1099409"/>
                  <a:pt x="133350" y="1153271"/>
                </a:cubicBezTo>
                <a:cubicBezTo>
                  <a:pt x="129090" y="1168890"/>
                  <a:pt x="127000" y="1185021"/>
                  <a:pt x="123825" y="1200896"/>
                </a:cubicBezTo>
                <a:cubicBezTo>
                  <a:pt x="196799" y="1249545"/>
                  <a:pt x="171911" y="1241176"/>
                  <a:pt x="333375" y="1210421"/>
                </a:cubicBezTo>
                <a:cubicBezTo>
                  <a:pt x="344620" y="1208279"/>
                  <a:pt x="363531" y="1184622"/>
                  <a:pt x="352425" y="1181846"/>
                </a:cubicBezTo>
                <a:cubicBezTo>
                  <a:pt x="332944" y="1176976"/>
                  <a:pt x="314325" y="1194546"/>
                  <a:pt x="295275" y="1200896"/>
                </a:cubicBezTo>
                <a:cubicBezTo>
                  <a:pt x="288925" y="1213596"/>
                  <a:pt x="283270" y="1226668"/>
                  <a:pt x="276225" y="1238996"/>
                </a:cubicBezTo>
                <a:cubicBezTo>
                  <a:pt x="270545" y="1248935"/>
                  <a:pt x="262295" y="1257332"/>
                  <a:pt x="257175" y="1267571"/>
                </a:cubicBezTo>
                <a:cubicBezTo>
                  <a:pt x="250343" y="1281236"/>
                  <a:pt x="236307" y="1341520"/>
                  <a:pt x="257175" y="1258046"/>
                </a:cubicBezTo>
                <a:lnTo>
                  <a:pt x="247650" y="1191371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06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8" r="29715" b="16561"/>
          <a:stretch/>
        </p:blipFill>
        <p:spPr bwMode="auto">
          <a:xfrm>
            <a:off x="1331640" y="692696"/>
            <a:ext cx="6123880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88024" y="908720"/>
            <a:ext cx="864096" cy="5689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660232" y="836712"/>
            <a:ext cx="847576" cy="5761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619672" y="2420888"/>
            <a:ext cx="4968552" cy="43204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619672" y="3183434"/>
            <a:ext cx="4968552" cy="43204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619672" y="4005064"/>
            <a:ext cx="4968552" cy="432048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619672" y="5013176"/>
            <a:ext cx="4968552" cy="43204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619672" y="5445224"/>
            <a:ext cx="4968552" cy="43204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619672" y="6170960"/>
            <a:ext cx="4968552" cy="432048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33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578"/>
          <a:stretch/>
        </p:blipFill>
        <p:spPr>
          <a:xfrm>
            <a:off x="0" y="0"/>
            <a:ext cx="9144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9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416824" cy="520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63" y="260648"/>
            <a:ext cx="9023437" cy="1296988"/>
          </a:xfrm>
        </p:spPr>
        <p:txBody>
          <a:bodyPr>
            <a:normAutofit/>
          </a:bodyPr>
          <a:lstStyle/>
          <a:p>
            <a:r>
              <a:rPr lang="en-GB" sz="2800" dirty="0"/>
              <a:t>Predicting outcome from baseline scores in waiting lists</a:t>
            </a:r>
            <a:br>
              <a:rPr lang="en-GB" sz="2800" dirty="0"/>
            </a:br>
            <a:r>
              <a:rPr lang="en-GB" sz="2800" dirty="0"/>
              <a:t>(35% of variance explained)</a:t>
            </a:r>
          </a:p>
        </p:txBody>
      </p:sp>
    </p:spTree>
    <p:extLst>
      <p:ext uri="{BB962C8B-B14F-4D97-AF65-F5344CB8AC3E}">
        <p14:creationId xmlns:p14="http://schemas.microsoft.com/office/powerpoint/2010/main" val="368998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9" y="164679"/>
            <a:ext cx="8489950" cy="1060956"/>
          </a:xfrm>
        </p:spPr>
        <p:txBody>
          <a:bodyPr>
            <a:normAutofit/>
          </a:bodyPr>
          <a:lstStyle/>
          <a:p>
            <a:r>
              <a:rPr lang="en-GB" sz="3200" dirty="0"/>
              <a:t>This gives us a simple formula for ENOs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06421" y="1196752"/>
            <a:ext cx="4931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ENO = 4.17 + 0.64 × baseline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10" y="1767337"/>
            <a:ext cx="5220580" cy="4925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03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08423"/>
            <a:ext cx="8709471" cy="1296988"/>
          </a:xfrm>
        </p:spPr>
        <p:txBody>
          <a:bodyPr>
            <a:normAutofit/>
          </a:bodyPr>
          <a:lstStyle/>
          <a:p>
            <a:r>
              <a:rPr lang="en-GB" sz="3200" dirty="0"/>
              <a:t>Testing the approach in routine</a:t>
            </a:r>
            <a:br>
              <a:rPr lang="en-GB" sz="3200" dirty="0"/>
            </a:br>
            <a:r>
              <a:rPr lang="en-GB" sz="3200" dirty="0"/>
              <a:t>school counselling data (N = 256)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2957"/>
            <a:ext cx="3672408" cy="518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738116" y="4058585"/>
            <a:ext cx="1936204" cy="48306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4320" y="3291328"/>
            <a:ext cx="3002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Average symptoms at end of counselling lower than predicted by ENO   </a:t>
            </a:r>
            <a:r>
              <a:rPr lang="en-GB" sz="3600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GB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7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Applying to data from 256 young people</a:t>
            </a:r>
            <a:br>
              <a:rPr lang="en-GB" dirty="0"/>
            </a:br>
            <a:r>
              <a:rPr lang="en-GB" dirty="0"/>
              <a:t>(Cohen’s </a:t>
            </a:r>
            <a:r>
              <a:rPr lang="en-GB" i="1" dirty="0"/>
              <a:t>d</a:t>
            </a:r>
            <a:r>
              <a:rPr lang="en-GB" dirty="0"/>
              <a:t>:  0.8 is a “large” effect)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1547664" y="2492896"/>
          <a:ext cx="612068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5724128" y="3356992"/>
            <a:ext cx="864096" cy="4320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588224" y="1892731"/>
            <a:ext cx="2536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Still large (and was statistically significant)</a:t>
            </a:r>
          </a:p>
        </p:txBody>
      </p:sp>
    </p:spTree>
    <p:extLst>
      <p:ext uri="{BB962C8B-B14F-4D97-AF65-F5344CB8AC3E}">
        <p14:creationId xmlns:p14="http://schemas.microsoft.com/office/powerpoint/2010/main" val="32713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57288"/>
            <a:ext cx="4752528" cy="4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2132856"/>
            <a:ext cx="30243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We found a difference of </a:t>
            </a:r>
            <a:r>
              <a:rPr lang="en-GB" sz="2800" dirty="0">
                <a:solidFill>
                  <a:srgbClr val="00B050"/>
                </a:solidFill>
              </a:rPr>
              <a:t>0.33</a:t>
            </a:r>
            <a:r>
              <a:rPr lang="en-GB" sz="2800" dirty="0"/>
              <a:t> in effect sizes</a:t>
            </a:r>
          </a:p>
          <a:p>
            <a:endParaRPr lang="en-GB" sz="2800" dirty="0"/>
          </a:p>
          <a:p>
            <a:r>
              <a:rPr lang="en-GB" sz="2800" dirty="0"/>
              <a:t>Meta-analysis by </a:t>
            </a:r>
            <a:r>
              <a:rPr lang="en-GB" sz="2800" dirty="0" err="1"/>
              <a:t>Lipsey</a:t>
            </a:r>
            <a:r>
              <a:rPr lang="en-GB" sz="2800" dirty="0"/>
              <a:t> and Wilson (1993) of 45 studies found </a:t>
            </a:r>
            <a:r>
              <a:rPr lang="en-GB" sz="2800" dirty="0">
                <a:solidFill>
                  <a:srgbClr val="00B050"/>
                </a:solidFill>
              </a:rPr>
              <a:t>0.29</a:t>
            </a:r>
            <a:r>
              <a:rPr lang="en-GB" sz="2800" dirty="0"/>
              <a:t> difference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548680"/>
            <a:ext cx="7704856" cy="990600"/>
          </a:xfrm>
        </p:spPr>
        <p:txBody>
          <a:bodyPr>
            <a:normAutofit fontScale="90000"/>
          </a:bodyPr>
          <a:lstStyle/>
          <a:p>
            <a:r>
              <a:rPr lang="en-GB" dirty="0"/>
              <a:t>Difference replicates a well-known</a:t>
            </a:r>
            <a:br>
              <a:rPr lang="en-GB" dirty="0"/>
            </a:br>
            <a:r>
              <a:rPr lang="en-GB" dirty="0"/>
              <a:t>meta-analysis</a:t>
            </a:r>
          </a:p>
        </p:txBody>
      </p:sp>
    </p:spTree>
    <p:extLst>
      <p:ext uri="{BB962C8B-B14F-4D97-AF65-F5344CB8AC3E}">
        <p14:creationId xmlns:p14="http://schemas.microsoft.com/office/powerpoint/2010/main" val="20515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992"/>
          <a:stretch/>
        </p:blipFill>
        <p:spPr>
          <a:xfrm>
            <a:off x="426974" y="908719"/>
            <a:ext cx="7915496" cy="549435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922" y="413419"/>
            <a:ext cx="4590110" cy="855341"/>
          </a:xfrm>
        </p:spPr>
        <p:txBody>
          <a:bodyPr/>
          <a:lstStyle/>
          <a:p>
            <a:r>
              <a:rPr lang="en-GB" dirty="0"/>
              <a:t>Back to RCTs…</a:t>
            </a:r>
          </a:p>
        </p:txBody>
      </p:sp>
    </p:spTree>
    <p:extLst>
      <p:ext uri="{BB962C8B-B14F-4D97-AF65-F5344CB8AC3E}">
        <p14:creationId xmlns:p14="http://schemas.microsoft.com/office/powerpoint/2010/main" val="3732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435" y="507348"/>
            <a:ext cx="5993130" cy="58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692696"/>
            <a:ext cx="5759514" cy="56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5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30" y="620688"/>
            <a:ext cx="8819465" cy="990600"/>
          </a:xfrm>
        </p:spPr>
        <p:txBody>
          <a:bodyPr>
            <a:noAutofit/>
          </a:bodyPr>
          <a:lstStyle/>
          <a:p>
            <a:r>
              <a:rPr lang="en-GB" sz="3200" dirty="0" smtClean="0"/>
              <a:t>Good news at 6 to 12 weeks! But…</a:t>
            </a:r>
            <a:br>
              <a:rPr lang="en-GB" sz="3200" dirty="0" smtClean="0"/>
            </a:br>
            <a:r>
              <a:rPr lang="en-GB" sz="3200" dirty="0" smtClean="0"/>
              <a:t>evidence also needed at longer-term follow up…</a:t>
            </a:r>
            <a:endParaRPr lang="en-GB" sz="3200" dirty="0"/>
          </a:p>
        </p:txBody>
      </p:sp>
      <p:sp>
        <p:nvSpPr>
          <p:cNvPr id="3" name="Rectangle 2"/>
          <p:cNvSpPr/>
          <p:nvPr/>
        </p:nvSpPr>
        <p:spPr>
          <a:xfrm>
            <a:off x="3923928" y="2132856"/>
            <a:ext cx="48245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“… such </a:t>
            </a:r>
            <a:r>
              <a:rPr lang="en-GB" sz="2800" dirty="0"/>
              <a:t>initial gains tend not to last... Rather like tender plants that thrive only in a greenhouse, it seems that people find that there is still a cold and hostile world waiting for them at the end of their therapy </a:t>
            </a:r>
            <a:r>
              <a:rPr lang="en-GB" sz="2800" dirty="0" smtClean="0"/>
              <a:t>sessions…”</a:t>
            </a:r>
          </a:p>
          <a:p>
            <a:pPr algn="r"/>
            <a:r>
              <a:rPr lang="en-GB" sz="2800" dirty="0" smtClean="0"/>
              <a:t>(David </a:t>
            </a:r>
            <a:r>
              <a:rPr lang="en-GB" sz="2800" dirty="0" err="1" smtClean="0"/>
              <a:t>Smail</a:t>
            </a:r>
            <a:r>
              <a:rPr lang="en-GB" sz="2800" dirty="0" smtClean="0"/>
              <a:t>, 2005)</a:t>
            </a:r>
            <a:endParaRPr lang="en-GB" sz="2800" dirty="0"/>
          </a:p>
        </p:txBody>
      </p:sp>
      <p:pic>
        <p:nvPicPr>
          <p:cNvPr id="2050" name="Picture 2" descr="http://static.guim.co.uk/sys-images/Guardian/Pix/pictures/2014/8/17/1408279034519/David-Smail-clinical-psyc-0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2" r="6743"/>
          <a:stretch/>
        </p:blipFill>
        <p:spPr bwMode="auto">
          <a:xfrm>
            <a:off x="251520" y="2315774"/>
            <a:ext cx="3314328" cy="256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5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620688"/>
            <a:ext cx="871296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‘You </a:t>
            </a:r>
            <a:r>
              <a:rPr lang="en-GB" sz="2800" dirty="0"/>
              <a:t>come from a school of psychology which suffers under the </a:t>
            </a:r>
            <a:r>
              <a:rPr lang="en-GB" sz="2800" b="1" dirty="0"/>
              <a:t>delusion that statistics are a guarantee of </a:t>
            </a:r>
            <a:r>
              <a:rPr lang="en-GB" sz="2800" b="1" dirty="0" smtClean="0"/>
              <a:t>“objective” </a:t>
            </a:r>
            <a:r>
              <a:rPr lang="en-GB" sz="2800" b="1" dirty="0"/>
              <a:t>data</a:t>
            </a:r>
            <a:r>
              <a:rPr lang="en-GB" sz="2800" dirty="0" smtClean="0"/>
              <a:t>. </a:t>
            </a:r>
            <a:r>
              <a:rPr lang="en-GB" sz="2800" dirty="0"/>
              <a:t>[…] no amount of statistical </a:t>
            </a:r>
            <a:r>
              <a:rPr lang="en-GB" sz="2800" dirty="0" smtClean="0"/>
              <a:t>“hard fact” </a:t>
            </a:r>
            <a:r>
              <a:rPr lang="en-GB" sz="2800" dirty="0"/>
              <a:t>can alter such extremely </a:t>
            </a:r>
            <a:r>
              <a:rPr lang="en-GB" sz="2800" b="1" dirty="0"/>
              <a:t>subjective</a:t>
            </a:r>
            <a:r>
              <a:rPr lang="en-GB" sz="2800" dirty="0"/>
              <a:t> and </a:t>
            </a:r>
            <a:r>
              <a:rPr lang="en-GB" sz="2800" b="1" dirty="0"/>
              <a:t>politically-driven</a:t>
            </a:r>
            <a:r>
              <a:rPr lang="en-GB" sz="2800" dirty="0"/>
              <a:t> concepts as </a:t>
            </a:r>
            <a:r>
              <a:rPr lang="en-GB" sz="2800" dirty="0" smtClean="0"/>
              <a:t>“belief”, “affection” </a:t>
            </a:r>
            <a:r>
              <a:rPr lang="en-GB" sz="2800" dirty="0"/>
              <a:t>and </a:t>
            </a:r>
            <a:r>
              <a:rPr lang="en-GB" sz="2800" dirty="0" smtClean="0"/>
              <a:t>“conscientiousness” […] </a:t>
            </a:r>
            <a:r>
              <a:rPr lang="en-GB" sz="2800" b="1" dirty="0" smtClean="0"/>
              <a:t>Abstracted</a:t>
            </a:r>
            <a:r>
              <a:rPr lang="en-GB" sz="2800" dirty="0" smtClean="0"/>
              <a:t> </a:t>
            </a:r>
            <a:r>
              <a:rPr lang="en-GB" sz="2800" dirty="0"/>
              <a:t>from the specific contexts in which these words might have meaning - a particular religious practice, a love affair, a work culture - </a:t>
            </a:r>
            <a:r>
              <a:rPr lang="en-GB" sz="2800" b="1" dirty="0"/>
              <a:t>they</a:t>
            </a:r>
            <a:r>
              <a:rPr lang="en-GB" sz="2800" dirty="0"/>
              <a:t> </a:t>
            </a:r>
            <a:r>
              <a:rPr lang="en-GB" sz="2800" b="1" dirty="0"/>
              <a:t>mean next-to-nothing </a:t>
            </a:r>
            <a:r>
              <a:rPr lang="en-GB" sz="2800" dirty="0"/>
              <a:t>as descriptions of an </a:t>
            </a:r>
            <a:r>
              <a:rPr lang="en-GB" sz="2800" dirty="0" smtClean="0"/>
              <a:t>individual's </a:t>
            </a:r>
            <a:r>
              <a:rPr lang="en-GB" sz="2800" dirty="0"/>
              <a:t>personality.</a:t>
            </a:r>
            <a:endParaRPr lang="en-GB" sz="2800" dirty="0" smtClean="0"/>
          </a:p>
          <a:p>
            <a:r>
              <a:rPr lang="en-GB" sz="2800" dirty="0" smtClean="0"/>
              <a:t>‘Your </a:t>
            </a:r>
            <a:r>
              <a:rPr lang="en-GB" sz="2800" dirty="0"/>
              <a:t>questionnaires are </a:t>
            </a:r>
            <a:r>
              <a:rPr lang="en-GB" sz="2800" b="1" dirty="0"/>
              <a:t>reductive</a:t>
            </a:r>
            <a:r>
              <a:rPr lang="en-GB" sz="2800" dirty="0"/>
              <a:t> and - I want to put this gently but I can't - </a:t>
            </a:r>
            <a:r>
              <a:rPr lang="en-GB" sz="2800" b="1" dirty="0"/>
              <a:t>insulting</a:t>
            </a:r>
            <a:r>
              <a:rPr lang="en-GB" sz="2800" dirty="0" smtClean="0"/>
              <a:t>.’</a:t>
            </a:r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2195736" y="5949280"/>
            <a:ext cx="6515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rgbClr val="00B050"/>
                </a:solidFill>
              </a:rPr>
              <a:t>Ben Watson, MILITANT ESTHETIX</a:t>
            </a:r>
            <a:br>
              <a:rPr lang="en-GB" dirty="0">
                <a:solidFill>
                  <a:srgbClr val="00B050"/>
                </a:solidFill>
              </a:rPr>
            </a:br>
            <a:r>
              <a:rPr lang="en-GB" dirty="0" smtClean="0">
                <a:solidFill>
                  <a:srgbClr val="00B050"/>
                </a:solidFill>
              </a:rPr>
              <a:t>www.militantesthetix.co.uk/psycho/psychfront.htm 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3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577"/>
            <a:ext cx="9145400" cy="2761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362"/>
          <a:stretch/>
        </p:blipFill>
        <p:spPr>
          <a:xfrm>
            <a:off x="0" y="0"/>
            <a:ext cx="9144000" cy="1098578"/>
          </a:xfrm>
          <a:prstGeom prst="rect">
            <a:avLst/>
          </a:prstGeom>
        </p:spPr>
      </p:pic>
      <p:pic>
        <p:nvPicPr>
          <p:cNvPr id="2050" name="Picture 2" descr="https://i.guim.co.uk/img/media/adfc1a7cc9465310e4b54231dea8c173d2dec07e/89_30_3918_2353/master/3918.jpg?w=1920&amp;q=85&amp;auto=format&amp;sharp=10&amp;s=f7ac97b5eabd2c9c9f49a70ad2201d6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70" b="-1"/>
          <a:stretch/>
        </p:blipFill>
        <p:spPr bwMode="auto">
          <a:xfrm>
            <a:off x="0" y="3859822"/>
            <a:ext cx="9144000" cy="262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00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/>
          <a:stretch/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5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" t="397" r="6482" b="1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0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" y="980727"/>
            <a:ext cx="9081962" cy="435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44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Data (Child Outcomes Research Consortium)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8456" y="2708275"/>
            <a:ext cx="4466075" cy="34575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15,771 episodes of care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51 services (45 NHS)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SDQ-Parent measure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833127"/>
            <a:ext cx="3894545" cy="468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8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Adult mental health outcome data in UK – downloadable Excel tables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63688" y="1844824"/>
            <a:ext cx="54006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764704"/>
            <a:ext cx="6572250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0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80528"/>
            <a:ext cx="5862205" cy="575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88565" y="2564904"/>
            <a:ext cx="16938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ES = 0.16</a:t>
            </a:r>
          </a:p>
          <a:p>
            <a:endParaRPr lang="en-GB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I</a:t>
            </a:r>
            <a:r>
              <a:rPr lang="en-GB" baseline="30000" dirty="0">
                <a:solidFill>
                  <a:srgbClr val="7030A0"/>
                </a:solidFill>
              </a:rPr>
              <a:t>2</a:t>
            </a:r>
            <a:r>
              <a:rPr lang="en-GB" dirty="0">
                <a:solidFill>
                  <a:srgbClr val="7030A0"/>
                </a:solidFill>
              </a:rPr>
              <a:t> = 94.9%</a:t>
            </a:r>
          </a:p>
          <a:p>
            <a:r>
              <a:rPr lang="en-GB" dirty="0">
                <a:solidFill>
                  <a:srgbClr val="7030A0"/>
                </a:solidFill>
              </a:rPr>
              <a:t>“considerable” heterogeneity</a:t>
            </a:r>
          </a:p>
        </p:txBody>
      </p:sp>
    </p:spTree>
    <p:extLst>
      <p:ext uri="{BB962C8B-B14F-4D97-AF65-F5344CB8AC3E}">
        <p14:creationId xmlns:p14="http://schemas.microsoft.com/office/powerpoint/2010/main" val="16438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rojects.iq.harvard.edu/files/psychology-replications/files/logo.png?m=14560822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490527"/>
            <a:ext cx="6552728" cy="61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6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04664"/>
            <a:ext cx="7956376" cy="1584176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Transfering</a:t>
            </a:r>
            <a:r>
              <a:rPr lang="en-GB" dirty="0" smtClean="0"/>
              <a:t> “questionable research practices” </a:t>
            </a:r>
            <a:r>
              <a:rPr lang="en-GB" dirty="0"/>
              <a:t>to </a:t>
            </a:r>
            <a:r>
              <a:rPr lang="en-GB" dirty="0" smtClean="0"/>
              <a:t>practice-based evidence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507288" cy="4200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Mental health services, </a:t>
            </a:r>
            <a:r>
              <a:rPr lang="en-GB" sz="2800" dirty="0" smtClean="0"/>
              <a:t>counsellors, therapists</a:t>
            </a:r>
            <a:r>
              <a:rPr lang="en-GB" sz="2800" dirty="0"/>
              <a:t>, app developers, </a:t>
            </a:r>
            <a:r>
              <a:rPr lang="en-GB" sz="2800" dirty="0" smtClean="0"/>
              <a:t>charities want </a:t>
            </a:r>
            <a:r>
              <a:rPr lang="en-GB" sz="2800" dirty="0"/>
              <a:t>to maintain funding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Now required to collect evidence of effectiveness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 smtClean="0"/>
              <a:t>All this has an impact </a:t>
            </a:r>
            <a:r>
              <a:rPr lang="en-GB" sz="2800" dirty="0"/>
              <a:t>on (apparent) outcomes</a:t>
            </a:r>
          </a:p>
        </p:txBody>
      </p:sp>
    </p:spTree>
    <p:extLst>
      <p:ext uri="{BB962C8B-B14F-4D97-AF65-F5344CB8AC3E}">
        <p14:creationId xmlns:p14="http://schemas.microsoft.com/office/powerpoint/2010/main" val="240137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issues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Service restructuring, a.k.a. “</a:t>
            </a:r>
            <a:r>
              <a:rPr lang="en-GB" sz="2800" dirty="0" err="1"/>
              <a:t>redisorganisation</a:t>
            </a:r>
            <a:r>
              <a:rPr lang="en-GB" sz="2800" dirty="0"/>
              <a:t>”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Post-intervention data collection bias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Payment linked to outcomes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Cost-cutting, leading to fewer well-trained staff</a:t>
            </a:r>
          </a:p>
        </p:txBody>
      </p:sp>
    </p:spTree>
    <p:extLst>
      <p:ext uri="{BB962C8B-B14F-4D97-AF65-F5344CB8AC3E}">
        <p14:creationId xmlns:p14="http://schemas.microsoft.com/office/powerpoint/2010/main" val="37052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433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4" y="609600"/>
            <a:ext cx="8439335" cy="18346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43300" y="0"/>
            <a:ext cx="5600700" cy="70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Suzanne Chapman, pictured with her husband, Simon, found herself talking about events she had bottled up for decad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560" y="2672264"/>
            <a:ext cx="4852881" cy="363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83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CDwEqgTWAAA2tj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8"/>
            <a:ext cx="8953380" cy="584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8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 rates for post-treatment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204865"/>
            <a:ext cx="4313808" cy="3960986"/>
          </a:xfrm>
        </p:spPr>
        <p:txBody>
          <a:bodyPr/>
          <a:lstStyle/>
          <a:p>
            <a:r>
              <a:rPr lang="en-GB" dirty="0"/>
              <a:t>People who complete </a:t>
            </a:r>
            <a:r>
              <a:rPr lang="en-GB" dirty="0" err="1"/>
              <a:t>followup</a:t>
            </a:r>
            <a:r>
              <a:rPr lang="en-GB" dirty="0"/>
              <a:t> questionnaires tend to have show better outcomes</a:t>
            </a:r>
          </a:p>
          <a:p>
            <a:r>
              <a:rPr lang="en-GB" dirty="0"/>
              <a:t>Missing data – worse outcomes</a:t>
            </a:r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Artificial inflation of outcome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4702"/>
            <a:ext cx="4502168" cy="302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0513" y="562059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Clark et al (2009)</a:t>
            </a:r>
          </a:p>
        </p:txBody>
      </p:sp>
    </p:spTree>
    <p:extLst>
      <p:ext uri="{BB962C8B-B14F-4D97-AF65-F5344CB8AC3E}">
        <p14:creationId xmlns:p14="http://schemas.microsoft.com/office/powerpoint/2010/main" val="9998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PlR4vKW4AU4GQY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858125" cy="52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476672"/>
            <a:ext cx="9036496" cy="990600"/>
          </a:xfrm>
        </p:spPr>
        <p:txBody>
          <a:bodyPr>
            <a:noAutofit/>
          </a:bodyPr>
          <a:lstStyle/>
          <a:p>
            <a:r>
              <a:rPr lang="en-GB" sz="2800" dirty="0"/>
              <a:t>Response rates on the NHS Patient Survey Programme</a:t>
            </a:r>
          </a:p>
        </p:txBody>
      </p:sp>
    </p:spTree>
    <p:extLst>
      <p:ext uri="{BB962C8B-B14F-4D97-AF65-F5344CB8AC3E}">
        <p14:creationId xmlns:p14="http://schemas.microsoft.com/office/powerpoint/2010/main" val="8211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Goodhart’s</a:t>
            </a:r>
            <a:r>
              <a:rPr lang="en-GB" dirty="0" smtClean="0"/>
              <a:t> (1975) law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67544" y="2276871"/>
            <a:ext cx="8352928" cy="3168353"/>
          </a:xfr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GB" sz="4000" dirty="0" smtClean="0">
                <a:solidFill>
                  <a:srgbClr val="0070C0"/>
                </a:solidFill>
              </a:rPr>
              <a:t>“Any observed statistical regularity will tend to collapse once pressure is placed upon it for control purposes”</a:t>
            </a:r>
          </a:p>
        </p:txBody>
      </p:sp>
    </p:spTree>
    <p:extLst>
      <p:ext uri="{BB962C8B-B14F-4D97-AF65-F5344CB8AC3E}">
        <p14:creationId xmlns:p14="http://schemas.microsoft.com/office/powerpoint/2010/main" val="37128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figuraleffect.files.wordpress.com/2013/06/ambulance-targ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779364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24128" y="623731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(see Bevan and Hood, 2006)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Implication of </a:t>
            </a:r>
            <a:r>
              <a:rPr lang="en-GB" dirty="0" err="1"/>
              <a:t>Goodhart’s</a:t>
            </a:r>
            <a:r>
              <a:rPr lang="en-GB" dirty="0"/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12792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0" y="1202530"/>
            <a:ext cx="8811578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62128"/>
            <a:ext cx="9145016" cy="1296988"/>
          </a:xfrm>
        </p:spPr>
        <p:txBody>
          <a:bodyPr>
            <a:normAutofit/>
          </a:bodyPr>
          <a:lstStyle/>
          <a:p>
            <a:r>
              <a:rPr lang="en-US" sz="3200" dirty="0"/>
              <a:t>Maybe some interventions are better than others?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88840"/>
            <a:ext cx="8951758" cy="24482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0700" y="6043136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BF037B"/>
                </a:solidFill>
              </a:rPr>
              <a:t>Ebrahim</a:t>
            </a:r>
            <a:r>
              <a:rPr lang="en-GB" dirty="0">
                <a:solidFill>
                  <a:srgbClr val="BF037B"/>
                </a:solidFill>
              </a:rPr>
              <a:t>, S., &amp; </a:t>
            </a:r>
            <a:r>
              <a:rPr lang="en-GB" dirty="0" err="1">
                <a:solidFill>
                  <a:srgbClr val="BF037B"/>
                </a:solidFill>
              </a:rPr>
              <a:t>Bance</a:t>
            </a:r>
            <a:r>
              <a:rPr lang="en-GB" dirty="0">
                <a:solidFill>
                  <a:srgbClr val="BF037B"/>
                </a:solidFill>
              </a:rPr>
              <a:t>, S. (2012). Correcting and interpreting the effect of cognitive therapy versus exposure in anxiety disorders. </a:t>
            </a:r>
            <a:r>
              <a:rPr lang="en-GB" i="1" dirty="0">
                <a:solidFill>
                  <a:srgbClr val="BF037B"/>
                </a:solidFill>
              </a:rPr>
              <a:t>BMC Psychiatry</a:t>
            </a:r>
            <a:r>
              <a:rPr lang="en-GB" dirty="0">
                <a:solidFill>
                  <a:srgbClr val="BF037B"/>
                </a:solidFill>
              </a:rPr>
              <a:t>, </a:t>
            </a:r>
            <a:r>
              <a:rPr lang="en-GB" i="1" dirty="0">
                <a:solidFill>
                  <a:srgbClr val="BF037B"/>
                </a:solidFill>
              </a:rPr>
              <a:t>12</a:t>
            </a:r>
            <a:r>
              <a:rPr lang="en-GB" dirty="0">
                <a:solidFill>
                  <a:srgbClr val="BF037B"/>
                </a:solidFill>
              </a:rPr>
              <a:t>, 202.</a:t>
            </a:r>
            <a:endParaRPr lang="en-GB" dirty="0">
              <a:solidFill>
                <a:srgbClr val="BF037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12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496" y="651663"/>
            <a:ext cx="8545254" cy="1121344"/>
          </a:xfrm>
        </p:spPr>
        <p:txBody>
          <a:bodyPr>
            <a:normAutofit/>
          </a:bodyPr>
          <a:lstStyle/>
          <a:p>
            <a:r>
              <a:rPr lang="en-GB" sz="3200" dirty="0"/>
              <a:t>… but they’re rare and expensive to find</a:t>
            </a:r>
            <a:br>
              <a:rPr lang="en-GB" sz="3200" dirty="0"/>
            </a:br>
            <a:r>
              <a:rPr lang="en-GB" sz="3200" dirty="0"/>
              <a:t>(e.g., $11,760,874 NIMH grants </a:t>
            </a:r>
            <a:r>
              <a:rPr lang="en-GB" sz="3200" dirty="0">
                <a:sym typeface="Wingdings" panose="05000000000000000000" pitchFamily="2" charset="2"/>
              </a:rPr>
              <a:t> </a:t>
            </a:r>
            <a:r>
              <a:rPr lang="en-GB" sz="3200" dirty="0"/>
              <a:t>1 difference)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2448"/>
          <a:stretch/>
        </p:blipFill>
        <p:spPr>
          <a:xfrm>
            <a:off x="602145" y="1891881"/>
            <a:ext cx="7776923" cy="41294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12160" y="6309320"/>
            <a:ext cx="30525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400" dirty="0" err="1">
                <a:solidFill>
                  <a:srgbClr val="7030A0"/>
                </a:solidFill>
              </a:rPr>
              <a:t>Laska</a:t>
            </a:r>
            <a:r>
              <a:rPr lang="en-GB" sz="1400" dirty="0">
                <a:solidFill>
                  <a:srgbClr val="7030A0"/>
                </a:solidFill>
              </a:rPr>
              <a:t>, </a:t>
            </a:r>
            <a:r>
              <a:rPr lang="en-GB" sz="1400" dirty="0" err="1">
                <a:solidFill>
                  <a:srgbClr val="7030A0"/>
                </a:solidFill>
              </a:rPr>
              <a:t>Gurman</a:t>
            </a:r>
            <a:r>
              <a:rPr lang="en-GB" sz="1400" dirty="0">
                <a:solidFill>
                  <a:srgbClr val="7030A0"/>
                </a:solidFill>
              </a:rPr>
              <a:t> &amp; </a:t>
            </a:r>
            <a:r>
              <a:rPr lang="en-GB" sz="1400" dirty="0" err="1">
                <a:solidFill>
                  <a:srgbClr val="7030A0"/>
                </a:solidFill>
              </a:rPr>
              <a:t>Wampold</a:t>
            </a:r>
            <a:r>
              <a:rPr lang="en-GB" sz="1400" dirty="0">
                <a:solidFill>
                  <a:srgbClr val="7030A0"/>
                </a:solidFill>
              </a:rPr>
              <a:t> (2014)</a:t>
            </a:r>
            <a:endParaRPr lang="en-GB" sz="1400" dirty="0">
              <a:solidFill>
                <a:srgbClr val="7030A0"/>
              </a:solidFill>
              <a:effectLst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641233" y="4856458"/>
            <a:ext cx="2164549" cy="504339"/>
          </a:xfrm>
          <a:custGeom>
            <a:avLst/>
            <a:gdLst>
              <a:gd name="connsiteX0" fmla="*/ 834370 w 2169752"/>
              <a:gd name="connsiteY0" fmla="*/ 53779 h 490588"/>
              <a:gd name="connsiteX1" fmla="*/ 97770 w 2169752"/>
              <a:gd name="connsiteY1" fmla="*/ 15679 h 490588"/>
              <a:gd name="connsiteX2" fmla="*/ 85070 w 2169752"/>
              <a:gd name="connsiteY2" fmla="*/ 358579 h 490588"/>
              <a:gd name="connsiteX3" fmla="*/ 808970 w 2169752"/>
              <a:gd name="connsiteY3" fmla="*/ 485579 h 490588"/>
              <a:gd name="connsiteX4" fmla="*/ 2078970 w 2169752"/>
              <a:gd name="connsiteY4" fmla="*/ 422079 h 490588"/>
              <a:gd name="connsiteX5" fmla="*/ 1977370 w 2169752"/>
              <a:gd name="connsiteY5" fmla="*/ 41079 h 490588"/>
              <a:gd name="connsiteX6" fmla="*/ 1253470 w 2169752"/>
              <a:gd name="connsiteY6" fmla="*/ 15679 h 490588"/>
              <a:gd name="connsiteX7" fmla="*/ 834370 w 2169752"/>
              <a:gd name="connsiteY7" fmla="*/ 53779 h 490588"/>
              <a:gd name="connsiteX0" fmla="*/ 740676 w 2164549"/>
              <a:gd name="connsiteY0" fmla="*/ 18368 h 504339"/>
              <a:gd name="connsiteX1" fmla="*/ 92567 w 2164549"/>
              <a:gd name="connsiteY1" fmla="*/ 29430 h 504339"/>
              <a:gd name="connsiteX2" fmla="*/ 79867 w 2164549"/>
              <a:gd name="connsiteY2" fmla="*/ 372330 h 504339"/>
              <a:gd name="connsiteX3" fmla="*/ 803767 w 2164549"/>
              <a:gd name="connsiteY3" fmla="*/ 499330 h 504339"/>
              <a:gd name="connsiteX4" fmla="*/ 2073767 w 2164549"/>
              <a:gd name="connsiteY4" fmla="*/ 435830 h 504339"/>
              <a:gd name="connsiteX5" fmla="*/ 1972167 w 2164549"/>
              <a:gd name="connsiteY5" fmla="*/ 54830 h 504339"/>
              <a:gd name="connsiteX6" fmla="*/ 1248267 w 2164549"/>
              <a:gd name="connsiteY6" fmla="*/ 29430 h 504339"/>
              <a:gd name="connsiteX7" fmla="*/ 740676 w 2164549"/>
              <a:gd name="connsiteY7" fmla="*/ 18368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4549" h="504339">
                <a:moveTo>
                  <a:pt x="740676" y="18368"/>
                </a:moveTo>
                <a:cubicBezTo>
                  <a:pt x="548059" y="18368"/>
                  <a:pt x="202702" y="-29564"/>
                  <a:pt x="92567" y="29430"/>
                </a:cubicBezTo>
                <a:cubicBezTo>
                  <a:pt x="-17568" y="88424"/>
                  <a:pt x="-38666" y="294013"/>
                  <a:pt x="79867" y="372330"/>
                </a:cubicBezTo>
                <a:cubicBezTo>
                  <a:pt x="198400" y="450647"/>
                  <a:pt x="471450" y="488747"/>
                  <a:pt x="803767" y="499330"/>
                </a:cubicBezTo>
                <a:cubicBezTo>
                  <a:pt x="1136084" y="509913"/>
                  <a:pt x="1879034" y="509913"/>
                  <a:pt x="2073767" y="435830"/>
                </a:cubicBezTo>
                <a:cubicBezTo>
                  <a:pt x="2268500" y="361747"/>
                  <a:pt x="2109750" y="122563"/>
                  <a:pt x="1972167" y="54830"/>
                </a:cubicBezTo>
                <a:cubicBezTo>
                  <a:pt x="1834584" y="-12903"/>
                  <a:pt x="1453516" y="35507"/>
                  <a:pt x="1248267" y="29430"/>
                </a:cubicBezTo>
                <a:cubicBezTo>
                  <a:pt x="1043019" y="23353"/>
                  <a:pt x="933293" y="18368"/>
                  <a:pt x="740676" y="18368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8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8489950" cy="1296988"/>
          </a:xfrm>
        </p:spPr>
        <p:txBody>
          <a:bodyPr/>
          <a:lstStyle/>
          <a:p>
            <a:r>
              <a:rPr lang="en-GB" dirty="0">
                <a:solidFill>
                  <a:srgbClr val="BF037B"/>
                </a:solidFill>
              </a:rPr>
              <a:t>An old idea (1936)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079" y="3290984"/>
            <a:ext cx="9059842" cy="1194748"/>
            <a:chOff x="42079" y="3290984"/>
            <a:chExt cx="9059842" cy="11947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79" y="3290984"/>
              <a:ext cx="9059842" cy="94462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91" y="3820199"/>
              <a:ext cx="9031217" cy="66553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12" y="1329905"/>
            <a:ext cx="7879773" cy="1621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75" y="5617490"/>
            <a:ext cx="8391446" cy="44082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032500" y="4184812"/>
            <a:ext cx="3111500" cy="34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166488" y="3845345"/>
            <a:ext cx="3949745" cy="363793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52036" y="4170107"/>
            <a:ext cx="5824072" cy="363793"/>
          </a:xfrm>
          <a:prstGeom prst="rect">
            <a:avLst/>
          </a:prstGeom>
          <a:solidFill>
            <a:srgbClr val="FFFF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45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91" y="548680"/>
            <a:ext cx="8489950" cy="720080"/>
          </a:xfrm>
        </p:spPr>
        <p:txBody>
          <a:bodyPr/>
          <a:lstStyle/>
          <a:p>
            <a:r>
              <a:rPr lang="en-GB" dirty="0"/>
              <a:t>The statistical evidence in one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1" y="1484784"/>
            <a:ext cx="8852619" cy="47302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08104" y="6156292"/>
            <a:ext cx="34902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2400" dirty="0" err="1">
                <a:solidFill>
                  <a:srgbClr val="7030A0"/>
                </a:solidFill>
                <a:latin typeface="+mn-lt"/>
              </a:rPr>
              <a:t>Wampold</a:t>
            </a:r>
            <a:r>
              <a:rPr lang="en-GB" sz="2400" dirty="0">
                <a:solidFill>
                  <a:srgbClr val="7030A0"/>
                </a:solidFill>
                <a:latin typeface="+mn-lt"/>
              </a:rPr>
              <a:t>, B. E. (2015)</a:t>
            </a:r>
            <a:endParaRPr lang="en-GB" sz="2400" dirty="0">
              <a:solidFill>
                <a:srgbClr val="7030A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508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9" y="966788"/>
            <a:ext cx="8706803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883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4475"/>
          <a:stretch/>
        </p:blipFill>
        <p:spPr>
          <a:xfrm>
            <a:off x="467544" y="908720"/>
            <a:ext cx="8081530" cy="46060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79600" y="5748972"/>
            <a:ext cx="726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dirty="0">
                <a:solidFill>
                  <a:srgbClr val="BF037B"/>
                </a:solidFill>
              </a:rPr>
              <a:t>Rogers, C. R. (1957). The necessary and sufficient conditions of therapeutic personality change. </a:t>
            </a:r>
            <a:r>
              <a:rPr lang="en-GB" i="1" dirty="0">
                <a:solidFill>
                  <a:srgbClr val="BF037B"/>
                </a:solidFill>
              </a:rPr>
              <a:t>Journal of Consulting Psychology</a:t>
            </a:r>
            <a:r>
              <a:rPr lang="en-GB" dirty="0">
                <a:solidFill>
                  <a:srgbClr val="BF037B"/>
                </a:solidFill>
              </a:rPr>
              <a:t>, </a:t>
            </a:r>
            <a:r>
              <a:rPr lang="en-GB" i="1" dirty="0">
                <a:solidFill>
                  <a:srgbClr val="BF037B"/>
                </a:solidFill>
              </a:rPr>
              <a:t>21</a:t>
            </a:r>
            <a:r>
              <a:rPr lang="en-GB" dirty="0">
                <a:solidFill>
                  <a:srgbClr val="BF037B"/>
                </a:solidFill>
              </a:rPr>
              <a:t>, 95–103.</a:t>
            </a:r>
            <a:endParaRPr lang="en-GB" dirty="0">
              <a:solidFill>
                <a:srgbClr val="BF037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28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815480"/>
          </a:xfrm>
        </p:spPr>
        <p:txBody>
          <a:bodyPr>
            <a:noAutofit/>
          </a:bodyPr>
          <a:lstStyle/>
          <a:p>
            <a:r>
              <a:rPr lang="en-GB" sz="3200" dirty="0" smtClean="0"/>
              <a:t>Statistical change doesn’t imply causation</a:t>
            </a:r>
            <a:br>
              <a:rPr lang="en-GB" sz="3200" dirty="0" smtClean="0"/>
            </a:br>
            <a:r>
              <a:rPr lang="en-GB" sz="3200" dirty="0" smtClean="0"/>
              <a:t>Not even with an RCT!</a:t>
            </a:r>
            <a:br>
              <a:rPr lang="en-GB" sz="3200" dirty="0" smtClean="0"/>
            </a:br>
            <a:r>
              <a:rPr lang="en-GB" sz="2800" dirty="0" smtClean="0"/>
              <a:t>(Clarke, Gillies, </a:t>
            </a:r>
            <a:r>
              <a:rPr lang="en-GB" sz="2800" dirty="0" err="1" smtClean="0"/>
              <a:t>Illari</a:t>
            </a:r>
            <a:r>
              <a:rPr lang="en-GB" sz="2800" dirty="0" smtClean="0"/>
              <a:t>, Russo, &amp; Williamson, 2013)</a:t>
            </a: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2852936"/>
            <a:ext cx="87344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4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3" y="2204864"/>
            <a:ext cx="8558904" cy="23758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contextual model</a:t>
            </a:r>
            <a:br>
              <a:rPr lang="en-GB" dirty="0"/>
            </a:br>
            <a:r>
              <a:rPr lang="en-GB" sz="2400" dirty="0"/>
              <a:t>(</a:t>
            </a:r>
            <a:r>
              <a:rPr lang="en-GB" sz="2400" dirty="0" err="1"/>
              <a:t>Wampold</a:t>
            </a:r>
            <a:r>
              <a:rPr lang="en-GB" sz="2400" dirty="0"/>
              <a:t> &amp; </a:t>
            </a:r>
            <a:r>
              <a:rPr lang="en-GB" sz="2400" dirty="0" err="1"/>
              <a:t>Imel</a:t>
            </a:r>
            <a:r>
              <a:rPr lang="en-GB" sz="2400" dirty="0"/>
              <a:t>, 2015)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067944" y="5097107"/>
            <a:ext cx="3384376" cy="122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66"/>
                </a:solidFill>
              </a:rPr>
              <a:t>An activity that “results in an increase in something healthy or a decrease in something unhealthy” (p.60)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5760132" y="4652755"/>
            <a:ext cx="396044" cy="444352"/>
          </a:xfrm>
          <a:prstGeom prst="straightConnector1">
            <a:avLst/>
          </a:prstGeom>
          <a:ln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6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17402"/>
            <a:ext cx="8568952" cy="221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80" y="596925"/>
            <a:ext cx="5829300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3" y="692696"/>
            <a:ext cx="22764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516216" y="5344641"/>
            <a:ext cx="223224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7293" y="5661248"/>
            <a:ext cx="249249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03848" y="4648149"/>
            <a:ext cx="223224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48064" y="980728"/>
            <a:ext cx="136815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976272" y="630932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(2012)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8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/>
          <a:srcRect t="18089" b="20479"/>
          <a:stretch/>
        </p:blipFill>
        <p:spPr>
          <a:xfrm>
            <a:off x="395536" y="944724"/>
            <a:ext cx="835292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" y="1484784"/>
            <a:ext cx="9073136" cy="329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06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72815"/>
            <a:ext cx="5514835" cy="439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Proposed adult IAPT </a:t>
            </a:r>
            <a:r>
              <a:rPr lang="en-GB" dirty="0" err="1" smtClean="0"/>
              <a:t>PbR</a:t>
            </a:r>
            <a:r>
              <a:rPr lang="en-GB" dirty="0" smtClean="0"/>
              <a:t> –</a:t>
            </a:r>
            <a:br>
              <a:rPr lang="en-GB" dirty="0" smtClean="0"/>
            </a:br>
            <a:r>
              <a:rPr lang="en-GB" dirty="0" smtClean="0"/>
              <a:t>worked example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829994" y="4077072"/>
            <a:ext cx="31318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/>
              <a:t>Currency result: </a:t>
            </a:r>
            <a:r>
              <a:rPr lang="en-GB" sz="2000" dirty="0"/>
              <a:t>86.24% for this patient </a:t>
            </a:r>
          </a:p>
          <a:p>
            <a:endParaRPr lang="en-GB" sz="2000" dirty="0"/>
          </a:p>
          <a:p>
            <a:r>
              <a:rPr lang="en-GB" sz="2000" b="1" dirty="0"/>
              <a:t>Price</a:t>
            </a:r>
            <a:r>
              <a:rPr lang="en-GB" sz="2000" dirty="0"/>
              <a:t> = £1,500 x 0.8624 = £</a:t>
            </a:r>
            <a:r>
              <a:rPr lang="en-GB" sz="2000" dirty="0" smtClean="0"/>
              <a:t>1,293.62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626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" y="692696"/>
            <a:ext cx="8989659" cy="540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08104" y="6237312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Delgadillo et al. </a:t>
            </a:r>
            <a:r>
              <a:rPr lang="en-GB" dirty="0"/>
              <a:t>(</a:t>
            </a:r>
            <a:r>
              <a:rPr lang="en-GB" dirty="0" smtClean="0"/>
              <a:t>2016)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951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96" y="431626"/>
            <a:ext cx="7914409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6309320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E430E8"/>
                </a:solidFill>
              </a:rPr>
              <a:t>https://recoveryinthebin.org/</a:t>
            </a:r>
          </a:p>
        </p:txBody>
      </p:sp>
    </p:spTree>
    <p:extLst>
      <p:ext uri="{BB962C8B-B14F-4D97-AF65-F5344CB8AC3E}">
        <p14:creationId xmlns:p14="http://schemas.microsoft.com/office/powerpoint/2010/main" val="12347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46550" y="836712"/>
            <a:ext cx="7886700" cy="2852737"/>
          </a:xfrm>
        </p:spPr>
        <p:txBody>
          <a:bodyPr>
            <a:normAutofit/>
          </a:bodyPr>
          <a:lstStyle/>
          <a:p>
            <a:r>
              <a:rPr lang="en-GB" sz="7200" dirty="0"/>
              <a:t>The end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868" y="4077809"/>
            <a:ext cx="8104812" cy="540638"/>
            <a:chOff x="516488" y="4077809"/>
            <a:chExt cx="8104812" cy="540638"/>
          </a:xfrm>
        </p:grpSpPr>
        <p:pic>
          <p:nvPicPr>
            <p:cNvPr id="6" name="Picture 4" descr="https://g.twimg.com/Twitter_logo_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4206782"/>
              <a:ext cx="396813" cy="322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5894271" y="4077809"/>
              <a:ext cx="2727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dirty="0" smtClean="0"/>
                <a:t>@</a:t>
              </a:r>
              <a:r>
                <a:rPr lang="en-GB" sz="2800" dirty="0" err="1" smtClean="0"/>
                <a:t>InductiveStep</a:t>
              </a:r>
              <a:endParaRPr lang="en-GB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01820" y="4095227"/>
              <a:ext cx="34083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dirty="0"/>
                <a:t>a.fugard@bbk.ac.uk</a:t>
              </a:r>
            </a:p>
          </p:txBody>
        </p:sp>
        <p:pic>
          <p:nvPicPr>
            <p:cNvPr id="1026" name="Picture 2" descr="http://www.jillstanek.com/red%20envelop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88" y="4180306"/>
              <a:ext cx="523060" cy="375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09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wired.com/photos/5938accefbdfa3763bab97f9/master/w_600,c_limit/Woebot_relax_01-4x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132856"/>
            <a:ext cx="5472608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76672"/>
            <a:ext cx="7601540" cy="20162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3568" y="2636912"/>
            <a:ext cx="4572000" cy="38779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Exchange SSm 4r"/>
              </a:rPr>
              <a:t>“After spending the last year building a beta and collecting clinical data, </a:t>
            </a:r>
            <a:r>
              <a:rPr lang="en-GB" sz="2400" dirty="0" err="1">
                <a:solidFill>
                  <a:srgbClr val="000000"/>
                </a:solidFill>
                <a:latin typeface="Exchange SSm 4r"/>
              </a:rPr>
              <a:t>Woebot</a:t>
            </a:r>
            <a:r>
              <a:rPr lang="en-GB" sz="2400" dirty="0">
                <a:solidFill>
                  <a:srgbClr val="000000"/>
                </a:solidFill>
                <a:latin typeface="Exchange SSm 4r"/>
              </a:rPr>
              <a:t> Labs Inc. just launched the full commercial product—a cheeky, personalized </a:t>
            </a:r>
            <a:r>
              <a:rPr lang="en-GB" sz="2400" dirty="0" err="1">
                <a:solidFill>
                  <a:srgbClr val="000000"/>
                </a:solidFill>
                <a:latin typeface="Exchange SSm 4r"/>
              </a:rPr>
              <a:t>chatbot</a:t>
            </a:r>
            <a:r>
              <a:rPr lang="en-GB" sz="2400" dirty="0">
                <a:solidFill>
                  <a:srgbClr val="000000"/>
                </a:solidFill>
                <a:latin typeface="Exchange SSm 4r"/>
              </a:rPr>
              <a:t> that checks on you once a day for the price of $39 a month.”</a:t>
            </a:r>
          </a:p>
          <a:p>
            <a:endParaRPr lang="en-GB" dirty="0">
              <a:solidFill>
                <a:srgbClr val="000000"/>
              </a:solidFill>
              <a:latin typeface="Exchange SSm 4r"/>
            </a:endParaRPr>
          </a:p>
          <a:p>
            <a:r>
              <a:rPr lang="en-GB" dirty="0">
                <a:hlinkClick r:id="rId4"/>
              </a:rPr>
              <a:t>https://www.wired.com/2017/06/facebook-messenger-woebot-chatbot-therapist/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88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8457" y="620688"/>
            <a:ext cx="5747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chemeClr val="tx2"/>
                </a:solidFill>
              </a:rPr>
              <a:t>“What works for </a:t>
            </a:r>
            <a:r>
              <a:rPr lang="en-GB" sz="4000" dirty="0" smtClean="0">
                <a:solidFill>
                  <a:schemeClr val="tx2"/>
                </a:solidFill>
              </a:rPr>
              <a:t>whom?”</a:t>
            </a:r>
            <a:endParaRPr lang="en-GB" sz="40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3946" y="1589336"/>
            <a:ext cx="35795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“What mental health care should Treasury fund?”</a:t>
            </a:r>
            <a:endParaRPr lang="en-GB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0" y="2924944"/>
            <a:ext cx="42484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“Should I (pay to) see a therapist?”</a:t>
            </a:r>
            <a:endParaRPr lang="en-GB" sz="3200" dirty="0"/>
          </a:p>
        </p:txBody>
      </p:sp>
      <p:sp>
        <p:nvSpPr>
          <p:cNvPr id="7" name="Rectangle 6"/>
          <p:cNvSpPr/>
          <p:nvPr/>
        </p:nvSpPr>
        <p:spPr>
          <a:xfrm>
            <a:off x="2483768" y="4552940"/>
            <a:ext cx="5838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“Which brand of therapy…?”</a:t>
            </a:r>
            <a:endParaRPr lang="en-GB" sz="3200" dirty="0"/>
          </a:p>
        </p:txBody>
      </p:sp>
      <p:sp>
        <p:nvSpPr>
          <p:cNvPr id="8" name="Rectangle 7"/>
          <p:cNvSpPr/>
          <p:nvPr/>
        </p:nvSpPr>
        <p:spPr>
          <a:xfrm>
            <a:off x="1475656" y="5892800"/>
            <a:ext cx="5360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“Which therapist?”</a:t>
            </a:r>
            <a:endParaRPr lang="en-GB" sz="3200" dirty="0"/>
          </a:p>
        </p:txBody>
      </p:sp>
      <p:sp>
        <p:nvSpPr>
          <p:cNvPr id="9" name="Freeform 8"/>
          <p:cNvSpPr/>
          <p:nvPr/>
        </p:nvSpPr>
        <p:spPr>
          <a:xfrm>
            <a:off x="3975100" y="2374166"/>
            <a:ext cx="2374900" cy="597634"/>
          </a:xfrm>
          <a:custGeom>
            <a:avLst/>
            <a:gdLst>
              <a:gd name="connsiteX0" fmla="*/ 0 w 2374900"/>
              <a:gd name="connsiteY0" fmla="*/ 51534 h 597634"/>
              <a:gd name="connsiteX1" fmla="*/ 406400 w 2374900"/>
              <a:gd name="connsiteY1" fmla="*/ 734 h 597634"/>
              <a:gd name="connsiteX2" fmla="*/ 1003300 w 2374900"/>
              <a:gd name="connsiteY2" fmla="*/ 26134 h 597634"/>
              <a:gd name="connsiteX3" fmla="*/ 1409700 w 2374900"/>
              <a:gd name="connsiteY3" fmla="*/ 89634 h 597634"/>
              <a:gd name="connsiteX4" fmla="*/ 1955800 w 2374900"/>
              <a:gd name="connsiteY4" fmla="*/ 229334 h 597634"/>
              <a:gd name="connsiteX5" fmla="*/ 2235200 w 2374900"/>
              <a:gd name="connsiteY5" fmla="*/ 394434 h 597634"/>
              <a:gd name="connsiteX6" fmla="*/ 2374900 w 2374900"/>
              <a:gd name="connsiteY6" fmla="*/ 597634 h 59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4900" h="597634">
                <a:moveTo>
                  <a:pt x="0" y="51534"/>
                </a:moveTo>
                <a:cubicBezTo>
                  <a:pt x="119591" y="28250"/>
                  <a:pt x="239183" y="4967"/>
                  <a:pt x="406400" y="734"/>
                </a:cubicBezTo>
                <a:cubicBezTo>
                  <a:pt x="573617" y="-3499"/>
                  <a:pt x="836083" y="11317"/>
                  <a:pt x="1003300" y="26134"/>
                </a:cubicBezTo>
                <a:cubicBezTo>
                  <a:pt x="1170517" y="40951"/>
                  <a:pt x="1250950" y="55767"/>
                  <a:pt x="1409700" y="89634"/>
                </a:cubicBezTo>
                <a:cubicBezTo>
                  <a:pt x="1568450" y="123501"/>
                  <a:pt x="1818217" y="178534"/>
                  <a:pt x="1955800" y="229334"/>
                </a:cubicBezTo>
                <a:cubicBezTo>
                  <a:pt x="2093383" y="280134"/>
                  <a:pt x="2165350" y="333051"/>
                  <a:pt x="2235200" y="394434"/>
                </a:cubicBezTo>
                <a:cubicBezTo>
                  <a:pt x="2305050" y="455817"/>
                  <a:pt x="2339975" y="526725"/>
                  <a:pt x="2374900" y="597634"/>
                </a:cubicBezTo>
              </a:path>
            </a:pathLst>
          </a:custGeom>
          <a:noFill/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 9"/>
          <p:cNvSpPr/>
          <p:nvPr/>
        </p:nvSpPr>
        <p:spPr>
          <a:xfrm>
            <a:off x="5880100" y="3975100"/>
            <a:ext cx="452468" cy="645035"/>
          </a:xfrm>
          <a:custGeom>
            <a:avLst/>
            <a:gdLst>
              <a:gd name="connsiteX0" fmla="*/ 444500 w 447322"/>
              <a:gd name="connsiteY0" fmla="*/ 0 h 639553"/>
              <a:gd name="connsiteX1" fmla="*/ 419100 w 447322"/>
              <a:gd name="connsiteY1" fmla="*/ 139700 h 639553"/>
              <a:gd name="connsiteX2" fmla="*/ 241300 w 447322"/>
              <a:gd name="connsiteY2" fmla="*/ 495300 h 639553"/>
              <a:gd name="connsiteX3" fmla="*/ 50800 w 447322"/>
              <a:gd name="connsiteY3" fmla="*/ 622300 h 639553"/>
              <a:gd name="connsiteX4" fmla="*/ 0 w 447322"/>
              <a:gd name="connsiteY4" fmla="*/ 635000 h 639553"/>
              <a:gd name="connsiteX0" fmla="*/ 444500 w 452468"/>
              <a:gd name="connsiteY0" fmla="*/ 0 h 645035"/>
              <a:gd name="connsiteX1" fmla="*/ 419100 w 452468"/>
              <a:gd name="connsiteY1" fmla="*/ 139700 h 645035"/>
              <a:gd name="connsiteX2" fmla="*/ 139700 w 452468"/>
              <a:gd name="connsiteY2" fmla="*/ 406400 h 645035"/>
              <a:gd name="connsiteX3" fmla="*/ 50800 w 452468"/>
              <a:gd name="connsiteY3" fmla="*/ 622300 h 645035"/>
              <a:gd name="connsiteX4" fmla="*/ 0 w 452468"/>
              <a:gd name="connsiteY4" fmla="*/ 635000 h 64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468" h="645035">
                <a:moveTo>
                  <a:pt x="444500" y="0"/>
                </a:moveTo>
                <a:cubicBezTo>
                  <a:pt x="448733" y="28575"/>
                  <a:pt x="469900" y="71967"/>
                  <a:pt x="419100" y="139700"/>
                </a:cubicBezTo>
                <a:cubicBezTo>
                  <a:pt x="368300" y="207433"/>
                  <a:pt x="201083" y="325967"/>
                  <a:pt x="139700" y="406400"/>
                </a:cubicBezTo>
                <a:cubicBezTo>
                  <a:pt x="78317" y="486833"/>
                  <a:pt x="74083" y="584200"/>
                  <a:pt x="50800" y="622300"/>
                </a:cubicBezTo>
                <a:cubicBezTo>
                  <a:pt x="27517" y="660400"/>
                  <a:pt x="5291" y="640291"/>
                  <a:pt x="0" y="635000"/>
                </a:cubicBezTo>
              </a:path>
            </a:pathLst>
          </a:custGeom>
          <a:noFill/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3632200" y="5143500"/>
            <a:ext cx="863600" cy="749300"/>
          </a:xfrm>
          <a:custGeom>
            <a:avLst/>
            <a:gdLst>
              <a:gd name="connsiteX0" fmla="*/ 863600 w 863600"/>
              <a:gd name="connsiteY0" fmla="*/ 0 h 749300"/>
              <a:gd name="connsiteX1" fmla="*/ 609600 w 863600"/>
              <a:gd name="connsiteY1" fmla="*/ 127000 h 749300"/>
              <a:gd name="connsiteX2" fmla="*/ 482600 w 863600"/>
              <a:gd name="connsiteY2" fmla="*/ 215900 h 749300"/>
              <a:gd name="connsiteX3" fmla="*/ 241300 w 863600"/>
              <a:gd name="connsiteY3" fmla="*/ 406400 h 749300"/>
              <a:gd name="connsiteX4" fmla="*/ 50800 w 863600"/>
              <a:gd name="connsiteY4" fmla="*/ 647700 h 749300"/>
              <a:gd name="connsiteX5" fmla="*/ 0 w 863600"/>
              <a:gd name="connsiteY5" fmla="*/ 74930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3600" h="749300">
                <a:moveTo>
                  <a:pt x="863600" y="0"/>
                </a:moveTo>
                <a:cubicBezTo>
                  <a:pt x="768350" y="45508"/>
                  <a:pt x="673100" y="91017"/>
                  <a:pt x="609600" y="127000"/>
                </a:cubicBezTo>
                <a:cubicBezTo>
                  <a:pt x="546100" y="162983"/>
                  <a:pt x="543983" y="169333"/>
                  <a:pt x="482600" y="215900"/>
                </a:cubicBezTo>
                <a:cubicBezTo>
                  <a:pt x="421217" y="262467"/>
                  <a:pt x="313267" y="334433"/>
                  <a:pt x="241300" y="406400"/>
                </a:cubicBezTo>
                <a:cubicBezTo>
                  <a:pt x="169333" y="478367"/>
                  <a:pt x="91017" y="590550"/>
                  <a:pt x="50800" y="647700"/>
                </a:cubicBezTo>
                <a:cubicBezTo>
                  <a:pt x="10583" y="704850"/>
                  <a:pt x="5291" y="727075"/>
                  <a:pt x="0" y="749300"/>
                </a:cubicBezTo>
              </a:path>
            </a:pathLst>
          </a:custGeom>
          <a:noFill/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94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2636912"/>
            <a:ext cx="7787208" cy="3696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/>
              <a:t>“Readers </a:t>
            </a:r>
            <a:r>
              <a:rPr lang="en-GB" sz="2800" dirty="0"/>
              <a:t>may </a:t>
            </a:r>
            <a:r>
              <a:rPr lang="en-GB" sz="2800" dirty="0" smtClean="0"/>
              <a:t>…be </a:t>
            </a:r>
            <a:r>
              <a:rPr lang="en-GB" sz="2800" dirty="0"/>
              <a:t>interested to know that data from the NHS’s psychological therapies programme dataset demonstrates that </a:t>
            </a:r>
            <a:r>
              <a:rPr lang="en-GB" sz="2800" dirty="0" smtClean="0">
                <a:solidFill>
                  <a:schemeClr val="tx2"/>
                </a:solidFill>
              </a:rPr>
              <a:t>psychodynamic </a:t>
            </a:r>
            <a:r>
              <a:rPr lang="en-GB" sz="2800" dirty="0">
                <a:solidFill>
                  <a:schemeClr val="tx2"/>
                </a:solidFill>
              </a:rPr>
              <a:t>psychotherapy helped patients to recover in fewer</a:t>
            </a:r>
            <a:r>
              <a:rPr lang="en-GB" sz="2800" b="1" dirty="0">
                <a:solidFill>
                  <a:schemeClr val="tx2"/>
                </a:solidFill>
              </a:rPr>
              <a:t> </a:t>
            </a:r>
            <a:r>
              <a:rPr lang="en-GB" sz="2800" dirty="0">
                <a:solidFill>
                  <a:schemeClr val="tx2"/>
                </a:solidFill>
              </a:rPr>
              <a:t>sessions on average (5.7 sessions) than CBT (5.8 sessions)</a:t>
            </a:r>
            <a:r>
              <a:rPr lang="en-GB" sz="2800" dirty="0"/>
              <a:t>, the most widely available therapy</a:t>
            </a:r>
            <a:r>
              <a:rPr lang="en-GB" sz="2800" dirty="0" smtClean="0"/>
              <a:t>.”</a:t>
            </a:r>
          </a:p>
          <a:p>
            <a:pPr marL="0" indent="0" algn="r">
              <a:buNone/>
            </a:pPr>
            <a:r>
              <a:rPr lang="en-GB" sz="2800" dirty="0" smtClean="0">
                <a:solidFill>
                  <a:srgbClr val="7030A0"/>
                </a:solidFill>
              </a:rPr>
              <a:t>http://tinyurl.com/bpcevidence</a:t>
            </a:r>
            <a:endParaRPr lang="en-GB" sz="2800" dirty="0">
              <a:solidFill>
                <a:srgbClr val="7030A0"/>
              </a:solidFill>
            </a:endParaRPr>
          </a:p>
        </p:txBody>
      </p: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20272" y="476672"/>
            <a:ext cx="1954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19 October, 2017</a:t>
            </a:r>
          </a:p>
        </p:txBody>
      </p:sp>
    </p:spTree>
    <p:extLst>
      <p:ext uri="{BB962C8B-B14F-4D97-AF65-F5344CB8AC3E}">
        <p14:creationId xmlns:p14="http://schemas.microsoft.com/office/powerpoint/2010/main" val="3978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582</TotalTime>
  <Words>987</Words>
  <Application>Microsoft Office PowerPoint</Application>
  <PresentationFormat>On-screen Show (4:3)</PresentationFormat>
  <Paragraphs>172</Paragraphs>
  <Slides>69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Clarity</vt:lpstr>
      <vt:lpstr>Research by (outcomes questionnaire) numbers: uses, limits, and harms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whether therapies (and apps) help</vt:lpstr>
      <vt:lpstr>PowerPoint Presentation</vt:lpstr>
      <vt:lpstr>PowerPoint Presentation</vt:lpstr>
      <vt:lpstr>Two great things about randomisation (e.g., Caze, Benjamin, &amp; Senn, 2012)</vt:lpstr>
      <vt:lpstr>RCT</vt:lpstr>
      <vt:lpstr>RCTs are special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are you feeling? (YP-CORE; Twigg et al., 2009; 2016)</vt:lpstr>
      <vt:lpstr>Introducing ENOs: a partial solution to the missing control group problem</vt:lpstr>
      <vt:lpstr>PowerPoint Presentation</vt:lpstr>
      <vt:lpstr>PowerPoint Presentation</vt:lpstr>
      <vt:lpstr>PowerPoint Presentation</vt:lpstr>
      <vt:lpstr>Predicting outcome from baseline scores in waiting lists (35% of variance explained)</vt:lpstr>
      <vt:lpstr>This gives us a simple formula for ENOs</vt:lpstr>
      <vt:lpstr>Testing the approach in routine school counselling data (N = 256)</vt:lpstr>
      <vt:lpstr>Applying to data from 256 young people (Cohen’s d:  0.8 is a “large” effect)</vt:lpstr>
      <vt:lpstr>Difference replicates a well-known meta-analysis</vt:lpstr>
      <vt:lpstr>Back to RCTs…</vt:lpstr>
      <vt:lpstr>PowerPoint Presentation</vt:lpstr>
      <vt:lpstr>PowerPoint Presentation</vt:lpstr>
      <vt:lpstr>Good news at 6 to 12 weeks! But… evidence also needed at longer-term follow up…</vt:lpstr>
      <vt:lpstr>PowerPoint Presentation</vt:lpstr>
      <vt:lpstr>PowerPoint Presentation</vt:lpstr>
      <vt:lpstr>PowerPoint Presentation</vt:lpstr>
      <vt:lpstr>PowerPoint Presentation</vt:lpstr>
      <vt:lpstr>Data (Child Outcomes Research Consortium)</vt:lpstr>
      <vt:lpstr>Adult mental health outcome data in UK – downloadable Excel tables</vt:lpstr>
      <vt:lpstr>PowerPoint Presentation</vt:lpstr>
      <vt:lpstr>PowerPoint Presentation</vt:lpstr>
      <vt:lpstr>PowerPoint Presentation</vt:lpstr>
      <vt:lpstr>Transfering “questionable research practices” to practice-based evidence</vt:lpstr>
      <vt:lpstr>Example issues</vt:lpstr>
      <vt:lpstr>PowerPoint Presentation</vt:lpstr>
      <vt:lpstr>Return rates for post-treatment data</vt:lpstr>
      <vt:lpstr>Response rates on the NHS Patient Survey Programme</vt:lpstr>
      <vt:lpstr>Goodhart’s (1975) law</vt:lpstr>
      <vt:lpstr>Implication of Goodhart’s law</vt:lpstr>
      <vt:lpstr>PowerPoint Presentation</vt:lpstr>
      <vt:lpstr>Maybe some interventions are better than others?</vt:lpstr>
      <vt:lpstr>… but they’re rare and expensive to find (e.g., $11,760,874 NIMH grants  1 difference)</vt:lpstr>
      <vt:lpstr>An old idea (1936)</vt:lpstr>
      <vt:lpstr>The statistical evidence in one slide</vt:lpstr>
      <vt:lpstr>PowerPoint Presentation</vt:lpstr>
      <vt:lpstr>Statistical change doesn’t imply causation Not even with an RCT! (Clarke, Gillies, Illari, Russo, &amp; Williamson, 2013)</vt:lpstr>
      <vt:lpstr>The contextual model (Wampold &amp; Imel, 2015)</vt:lpstr>
      <vt:lpstr>PowerPoint Presentation</vt:lpstr>
      <vt:lpstr>PowerPoint Presentation</vt:lpstr>
      <vt:lpstr>PowerPoint Presentation</vt:lpstr>
      <vt:lpstr>Proposed adult IAPT PbR – worked example</vt:lpstr>
      <vt:lpstr>PowerPoint Presentation</vt:lpstr>
      <vt:lpstr>PowerPoint Presentation</vt:lpstr>
      <vt:lpstr>The end</vt:lpstr>
    </vt:vector>
  </TitlesOfParts>
  <Company>Birkbeck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whether psychological interventions work in practice</dc:title>
  <dc:creator>Andy Fugard</dc:creator>
  <cp:lastModifiedBy>Andi Fugard</cp:lastModifiedBy>
  <cp:revision>90</cp:revision>
  <dcterms:created xsi:type="dcterms:W3CDTF">2017-06-19T16:22:26Z</dcterms:created>
  <dcterms:modified xsi:type="dcterms:W3CDTF">2019-10-29T15:21:34Z</dcterms:modified>
</cp:coreProperties>
</file>